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3" d="100"/>
          <a:sy n="83" d="100"/>
        </p:scale>
        <p:origin x="658" y="-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8CDC52-2979-41F5-997A-F208C6ED5021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87B389D-A112-4BBA-BB0C-63410911C147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064121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DC52-2979-41F5-997A-F208C6ED5021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389D-A112-4BBA-BB0C-63410911C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703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DC52-2979-41F5-997A-F208C6ED5021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389D-A112-4BBA-BB0C-63410911C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14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DC52-2979-41F5-997A-F208C6ED5021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389D-A112-4BBA-BB0C-63410911C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89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8CDC52-2979-41F5-997A-F208C6ED5021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7B389D-A112-4BBA-BB0C-63410911C14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243403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DC52-2979-41F5-997A-F208C6ED5021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389D-A112-4BBA-BB0C-63410911C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647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DC52-2979-41F5-997A-F208C6ED5021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389D-A112-4BBA-BB0C-63410911C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835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DC52-2979-41F5-997A-F208C6ED5021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389D-A112-4BBA-BB0C-63410911C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113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DC52-2979-41F5-997A-F208C6ED5021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389D-A112-4BBA-BB0C-63410911C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057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8CDC52-2979-41F5-997A-F208C6ED5021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7B389D-A112-4BBA-BB0C-63410911C14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35995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8CDC52-2979-41F5-997A-F208C6ED5021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7B389D-A112-4BBA-BB0C-63410911C14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20767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68CDC52-2979-41F5-997A-F208C6ED5021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87B389D-A112-4BBA-BB0C-63410911C14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5512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20800" y="221674"/>
            <a:ext cx="8915400" cy="2057400"/>
          </a:xfrm>
          <a:prstGeom prst="rect">
            <a:avLst/>
          </a:prstGeom>
          <a:extLst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ГБП ОУ «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Калязинский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колледж»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Преподавание в начальных классах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(очное обучение)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33617" y="2279074"/>
            <a:ext cx="8382000" cy="4953000"/>
          </a:xfrm>
        </p:spPr>
        <p:txBody>
          <a:bodyPr>
            <a:normAutofit/>
          </a:bodyPr>
          <a:lstStyle/>
          <a:p>
            <a:pPr marR="0" algn="ctr" eaLnBrk="1" hangingPunct="1">
              <a:lnSpc>
                <a:spcPct val="90000"/>
              </a:lnSpc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algn="ctr" eaLnBrk="1" hangingPunct="1">
              <a:lnSpc>
                <a:spcPct val="90000"/>
              </a:lnSpc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Курсовая работа (проект) на тему: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/>
              <a:t>Разработка исторического маршрута как формы </a:t>
            </a:r>
            <a:endParaRPr lang="ru-RU" dirty="0"/>
          </a:p>
          <a:p>
            <a:r>
              <a:rPr lang="ru-RU" b="1" dirty="0"/>
              <a:t>внеурочной </a:t>
            </a:r>
            <a:r>
              <a:rPr lang="ru-RU" b="1" dirty="0" smtClean="0"/>
              <a:t>деятельности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eaLnBrk="1" hangingPunct="1">
              <a:lnSpc>
                <a:spcPct val="90000"/>
              </a:lnSpc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 : студентка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курса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Магеррамова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Айсел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Вюгаровна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 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Николаева Людмила Николаевна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algn="ctr"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Калязин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072284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2146" y="648855"/>
            <a:ext cx="9601200" cy="14859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внеурочной деятельности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634835"/>
            <a:ext cx="9601200" cy="480290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2200" dirty="0"/>
              <a:t>Экскурсии; </a:t>
            </a:r>
          </a:p>
          <a:p>
            <a:pPr lvl="0"/>
            <a:r>
              <a:rPr lang="ru-RU" sz="2200" dirty="0"/>
              <a:t>Кружки; </a:t>
            </a:r>
          </a:p>
          <a:p>
            <a:pPr lvl="0"/>
            <a:r>
              <a:rPr lang="ru-RU" sz="2200" dirty="0"/>
              <a:t>Секции;</a:t>
            </a:r>
          </a:p>
          <a:p>
            <a:pPr lvl="0"/>
            <a:r>
              <a:rPr lang="ru-RU" sz="2200" dirty="0"/>
              <a:t>Круглые столы;</a:t>
            </a:r>
          </a:p>
          <a:p>
            <a:pPr lvl="0"/>
            <a:r>
              <a:rPr lang="ru-RU" sz="2200" dirty="0"/>
              <a:t>Конференции;  </a:t>
            </a:r>
          </a:p>
          <a:p>
            <a:pPr lvl="0"/>
            <a:r>
              <a:rPr lang="ru-RU" sz="2200" dirty="0"/>
              <a:t>Диспуты;  </a:t>
            </a:r>
          </a:p>
          <a:p>
            <a:pPr lvl="0"/>
            <a:r>
              <a:rPr lang="ru-RU" sz="2200" dirty="0"/>
              <a:t>Школьные научные общества;  </a:t>
            </a:r>
          </a:p>
          <a:p>
            <a:pPr lvl="0"/>
            <a:r>
              <a:rPr lang="ru-RU" sz="2200" dirty="0"/>
              <a:t>Олимпиады;</a:t>
            </a:r>
          </a:p>
          <a:p>
            <a:pPr lvl="0"/>
            <a:r>
              <a:rPr lang="ru-RU" sz="2200" dirty="0"/>
              <a:t>Соревнования; </a:t>
            </a:r>
          </a:p>
          <a:p>
            <a:pPr lvl="0"/>
            <a:r>
              <a:rPr lang="ru-RU" sz="2200" dirty="0"/>
              <a:t>Поисковые и научные исследования; </a:t>
            </a:r>
          </a:p>
          <a:p>
            <a:pPr lvl="0"/>
            <a:r>
              <a:rPr lang="ru-RU" sz="2200" dirty="0"/>
              <a:t>Общественно полезные практики;</a:t>
            </a:r>
          </a:p>
          <a:p>
            <a:pPr lvl="0"/>
            <a:r>
              <a:rPr lang="ru-RU" sz="2200" dirty="0"/>
              <a:t>Турниры.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6940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91164" y="879764"/>
            <a:ext cx="9601200" cy="14859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Патриотическое воспитание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/>
              <a:t>Э</a:t>
            </a:r>
            <a:r>
              <a:rPr lang="ru-RU" sz="2800" dirty="0" smtClean="0"/>
              <a:t>то </a:t>
            </a:r>
            <a:r>
              <a:rPr lang="ru-RU" sz="2800" dirty="0"/>
              <a:t>воспитание гражданина, горячо любящего свою Родину. Если патриотизм - это любовь к Отчизне, то патриотическое воспитание должно быть направленно на формирование у подрастающего поколения этого высокого, великого.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15269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9019" y="1242291"/>
            <a:ext cx="9601200" cy="4059382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патриотического воспитания: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 подрастающее поколение горячо любить свою Родину, свой народ;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чувство сопереживания к судьбе Отечества, все свои усилия направить на служение Родине, ее интересам;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исторических примеров воспитать высококультурную личность, многосторонне развитого гражданина в нравственном, культурном, физическом отношении.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2337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программы исторического маршрута, «Калязин на ладони»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8255" y="2018146"/>
            <a:ext cx="9601200" cy="41055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Цель программы</a:t>
            </a:r>
            <a:r>
              <a:rPr lang="ru-RU" dirty="0"/>
              <a:t>: вовлечение учащихся в деятельность, направленную на приобретение исторических знаний о родном крае.</a:t>
            </a:r>
          </a:p>
          <a:p>
            <a:pPr marL="0" indent="0">
              <a:buNone/>
            </a:pPr>
            <a:r>
              <a:rPr lang="ru-RU" b="1" dirty="0"/>
              <a:t>Задачи программы:</a:t>
            </a:r>
            <a:endParaRPr lang="ru-RU" dirty="0"/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истории Калязина;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архитектурных ценностей;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развитие интереса к истории своего края;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формирование любви и гордости за Родину у детей;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потребностей у учащихся в сохранении культурного наследия родного края.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3918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5127" y="951345"/>
            <a:ext cx="9601200" cy="5301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исторического маршрута: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/>
              <a:t>Колокольня - главная достопримечательность города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/>
              <a:t>Особняк Рыжковых – дом принадлежавший семье купцов.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/>
              <a:t>Особняк </a:t>
            </a:r>
            <a:r>
              <a:rPr lang="ru-RU" dirty="0" err="1"/>
              <a:t>Коровкиных</a:t>
            </a:r>
            <a:r>
              <a:rPr lang="ru-RU" dirty="0"/>
              <a:t> – так же дом купцов.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/>
              <a:t>Особняк </a:t>
            </a:r>
            <a:r>
              <a:rPr lang="ru-RU" dirty="0" err="1"/>
              <a:t>Семёновых</a:t>
            </a:r>
            <a:r>
              <a:rPr lang="ru-RU" dirty="0"/>
              <a:t> – принадлежавший семье, которая владела крахмальным заводом.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/>
              <a:t>Памятник </a:t>
            </a:r>
            <a:r>
              <a:rPr lang="ru-RU" dirty="0" err="1"/>
              <a:t>Макарию</a:t>
            </a:r>
            <a:r>
              <a:rPr lang="ru-RU" dirty="0"/>
              <a:t> </a:t>
            </a:r>
            <a:r>
              <a:rPr lang="ru-RU" dirty="0" err="1"/>
              <a:t>Калязинсокому</a:t>
            </a:r>
            <a:r>
              <a:rPr lang="ru-RU" dirty="0"/>
              <a:t> – один из главных памятников города.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/>
              <a:t>Особняк Ляховых – дом купцов, в настоящее время единственное педагогическое училище в городе.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/>
              <a:t>Городская управа – данное здание послужило разным строениям, но в настоящее время это общеобразовательная школа.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7221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8400" y="454891"/>
            <a:ext cx="9601200" cy="1485900"/>
          </a:xfrm>
        </p:spPr>
        <p:txBody>
          <a:bodyPr/>
          <a:lstStyle/>
          <a:p>
            <a:pPr algn="ctr"/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7782" y="2184400"/>
            <a:ext cx="9601200" cy="3581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/>
              <a:t>Элементарная </a:t>
            </a:r>
            <a:r>
              <a:rPr lang="ru-RU" sz="2400" dirty="0"/>
              <a:t>экскурсия с уклоном в историю может помочь дальнейшему формированию патриотизма, любви человека к Родине и к родному краю. Чтобы добиться такого эффекта, нужно составить интересный исторический маршрут. Так же ясно, что перед тем как учить детей уважать старших, заботиться о своей Родине, беречь природу. Достаточно начать со своего родного края. И важно воспитывать это еще младшем школьном возрасте. </a:t>
            </a:r>
            <a:r>
              <a:rPr lang="ru-RU" sz="2400" b="1" dirty="0"/>
              <a:t/>
            </a:r>
            <a:br>
              <a:rPr lang="ru-RU" sz="2400" b="1" dirty="0"/>
            </a:br>
            <a:endParaRPr lang="ru-RU" sz="2400" dirty="0"/>
          </a:p>
          <a:p>
            <a:pPr algn="ctr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78137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Содержание</a:t>
            </a:r>
            <a:endParaRPr lang="ru-RU" sz="4000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99138" y="1643682"/>
            <a:ext cx="11392862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34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34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34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34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34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34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34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34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34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>
              <a:lnSpc>
                <a:spcPct val="100000"/>
              </a:lnSpc>
              <a:buNone/>
            </a:pPr>
            <a:endParaRPr kumimoji="0" lang="ru-RU" altLang="ru-RU" sz="200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kumimoji="0" lang="ru-RU" altLang="ru-RU" sz="200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ВВЕДЕНИЕ	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kumimoji="0" lang="ru-RU" altLang="ru-RU" sz="200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ГЛАВА 1. ТЕОРЕТИЧЕСКИЕ ОСНОВЫ ОРГАНИЗАЦИИ ВНЕУРОЧНОЙ ДЕЯТЕЛЬНОСТИ	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kumimoji="0" lang="ru-RU" altLang="ru-RU" sz="200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 Понятие внеурочной деятельности	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kumimoji="0" lang="ru-RU" altLang="ru-RU" sz="200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1.2 Виды, направления, формы внеурочной деятельности	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kumimoji="0" lang="ru-RU" altLang="ru-RU" sz="200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1.3 Патриотическое воспитание в начальной школе	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kumimoji="0" lang="ru-RU" altLang="ru-RU" sz="200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ГЛАВА 2. ПРОГРАММА ИСТОРИЧЕСКОГО МАРШРУТА	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kumimoji="0" lang="ru-RU" altLang="ru-RU" sz="200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 Методика разработки программы внеурочной деятельности	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kumimoji="0" lang="ru-RU" altLang="ru-RU" sz="200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2.2 Разработка программы исторического маршрута, «Калязин на ладони»	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kumimoji="0" lang="ru-RU" altLang="ru-RU" sz="200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2.3 Разработка конспекта экскурсии по программе «Калязин на ладони» для 3 класса.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kumimoji="0" lang="ru-RU" altLang="ru-RU" sz="200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ЗАКЛЮЧЕНИЕ	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kumimoji="0" lang="ru-RU" altLang="ru-RU" sz="200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ИСПОЛЬЗОВАННЫХ ИСТОЧНИКОВ	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kumimoji="0" lang="ru-RU" altLang="ru-RU" sz="200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ПРИЛОЖЕНИЕ	</a:t>
            </a:r>
          </a:p>
          <a:p>
            <a:pPr marL="0" lvl="0" indent="0">
              <a:lnSpc>
                <a:spcPct val="100000"/>
              </a:lnSpc>
              <a:buNone/>
            </a:pPr>
            <a:endParaRPr kumimoji="0" lang="ru-RU" altLang="ru-RU" sz="200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193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310" y="104977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/>
              <a:t>Цель исследования: </a:t>
            </a:r>
            <a:r>
              <a:rPr lang="ru-RU" sz="3600" dirty="0"/>
              <a:t>рассмотреть основные аспекты внеурочной деятельности, и разработать свой </a:t>
            </a:r>
            <a:r>
              <a:rPr lang="ru-RU" sz="3600" dirty="0" err="1"/>
              <a:t>историчсеикй</a:t>
            </a:r>
            <a:r>
              <a:rPr lang="ru-RU" sz="3600" dirty="0"/>
              <a:t> маршрут.</a:t>
            </a:r>
          </a:p>
          <a:p>
            <a:pPr marL="0" indent="0">
              <a:buNone/>
            </a:pPr>
            <a:r>
              <a:rPr lang="ru-RU" sz="3600" b="1" dirty="0"/>
              <a:t>Объект исследования</a:t>
            </a:r>
            <a:r>
              <a:rPr lang="ru-RU" sz="3600" dirty="0"/>
              <a:t>: формы внеурочной деятельности.</a:t>
            </a:r>
          </a:p>
          <a:p>
            <a:pPr marL="0" indent="0">
              <a:buNone/>
            </a:pPr>
            <a:r>
              <a:rPr lang="ru-RU" sz="3600" b="1" dirty="0"/>
              <a:t>Предмет исследования:</a:t>
            </a:r>
            <a:r>
              <a:rPr lang="ru-RU" sz="3600" dirty="0"/>
              <a:t> исторические маршруты как формы внеурочной деятельности.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902211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Цель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/>
              <a:t>И</a:t>
            </a:r>
            <a:r>
              <a:rPr lang="ru-RU" sz="4000" dirty="0" smtClean="0"/>
              <a:t>зучить </a:t>
            </a:r>
            <a:r>
              <a:rPr lang="ru-RU" sz="4000" dirty="0"/>
              <a:t>понятие внеурочной деятельности и разработать свой исторический маршрут.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427466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527" y="919019"/>
            <a:ext cx="9601200" cy="4909126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dirty="0"/>
              <a:t>Задачи</a:t>
            </a:r>
            <a:r>
              <a:rPr lang="ru-RU" b="1" dirty="0"/>
              <a:t>: </a:t>
            </a:r>
            <a:endParaRPr lang="ru-RU" dirty="0"/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Рассмотреть понятие внеурочной деятельности;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Рассмотреть виды, направления, формы внеурочной деятельности;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Рассмотреть патриотическое воспитание;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Изучить методику разработки программы внеурочной деятельности;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Разработать программу исторического маршрута;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Разработка конспекта экскурсии.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0374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Внеурочная деятельность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3818" y="1916545"/>
            <a:ext cx="9601200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	Это </a:t>
            </a:r>
            <a:r>
              <a:rPr lang="ru-RU" sz="2400" dirty="0"/>
              <a:t>организация педагогом различных видов деятельности обучающихся во </a:t>
            </a:r>
            <a:r>
              <a:rPr lang="ru-RU" sz="2400" dirty="0" err="1"/>
              <a:t>внеучебное</a:t>
            </a:r>
            <a:r>
              <a:rPr lang="ru-RU" sz="2400" dirty="0"/>
              <a:t> время, обеспечивающее необходимые условия для социализации личности </a:t>
            </a:r>
            <a:r>
              <a:rPr lang="ru-RU" sz="2400" dirty="0" smtClean="0"/>
              <a:t>ребёнка.</a:t>
            </a:r>
          </a:p>
          <a:p>
            <a:pPr marL="0" indent="0">
              <a:buNone/>
            </a:pPr>
            <a:r>
              <a:rPr lang="ru-RU" sz="2400" dirty="0" smtClean="0"/>
              <a:t>Внеурочная </a:t>
            </a:r>
            <a:r>
              <a:rPr lang="ru-RU" sz="2400" dirty="0"/>
              <a:t>деятельность является одной из инноваций ФГОС и неотъемлемой частью образовательного процесса.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7498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2364" y="877455"/>
            <a:ext cx="9601200" cy="51007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Основными задачами</a:t>
            </a:r>
            <a:r>
              <a:rPr lang="ru-RU" sz="2400" dirty="0"/>
              <a:t> </a:t>
            </a:r>
            <a:r>
              <a:rPr lang="ru-RU" sz="2400" dirty="0" smtClean="0"/>
              <a:t>внеурочной деятельности </a:t>
            </a:r>
            <a:r>
              <a:rPr lang="ru-RU" sz="2400" dirty="0" err="1" smtClean="0"/>
              <a:t>являтеся</a:t>
            </a:r>
            <a:r>
              <a:rPr lang="ru-RU" sz="2400" dirty="0" smtClean="0"/>
              <a:t>:</a:t>
            </a:r>
            <a:endParaRPr lang="ru-RU" sz="24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/>
              <a:t>включение учащихся в разностороннюю деятельность;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/>
              <a:t>создание условий для реализации основных образовательных целей; оптимизации учебной нагрузки учащихся;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/>
              <a:t>формирование способностей к успешной социализации в обществе;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/>
              <a:t>воспитание трудолюбия, способности к преодолению трудностей, целеустремленности и настойчивости в достижении результата.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02303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0909" y="683491"/>
            <a:ext cx="9601200" cy="532014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800" b="1" dirty="0"/>
              <a:t>Виды внеурочной деятельности:</a:t>
            </a:r>
            <a:endParaRPr lang="ru-RU" sz="2800" dirty="0"/>
          </a:p>
          <a:p>
            <a:pPr lvl="0">
              <a:buFont typeface="Wingdings" panose="05000000000000000000" pitchFamily="2" charset="2"/>
              <a:buChar char="Ø"/>
            </a:pPr>
            <a:endParaRPr lang="ru-RU" sz="2300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300" dirty="0" smtClean="0"/>
              <a:t>игровая </a:t>
            </a:r>
            <a:r>
              <a:rPr lang="ru-RU" sz="2300" dirty="0"/>
              <a:t>деятельность;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300" dirty="0"/>
              <a:t>познавательная деятельность;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300" dirty="0"/>
              <a:t>проблемно - ценностное общение;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300" dirty="0"/>
              <a:t>досугово - развлекательная деятельность;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300" dirty="0"/>
              <a:t>художественное творчество;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300" dirty="0"/>
              <a:t>социальное творчество;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300" dirty="0"/>
              <a:t>трудовая деятельность;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300" dirty="0"/>
              <a:t>спортивно-оздоровительная деятельность;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300" dirty="0"/>
              <a:t>туристско-краеведческая деятельность.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0707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309" y="907473"/>
            <a:ext cx="9601200" cy="14859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внеурочной деятельности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764145"/>
            <a:ext cx="9601200" cy="4359564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sz="2800" dirty="0"/>
              <a:t>спортивно-оздоровительное,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800" dirty="0"/>
              <a:t>художественно-эстетическое,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800" dirty="0"/>
              <a:t>научно - познавательное,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800" dirty="0"/>
              <a:t>военно-патриотическое,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800" dirty="0"/>
              <a:t>общественно полезная и проектная деятельность.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536525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Урожай</Template>
  <TotalTime>82</TotalTime>
  <Words>466</Words>
  <Application>Microsoft Office PowerPoint</Application>
  <PresentationFormat>Широкоэкранный</PresentationFormat>
  <Paragraphs>100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Franklin Gothic Book</vt:lpstr>
      <vt:lpstr>Times New Roman</vt:lpstr>
      <vt:lpstr>Wingdings</vt:lpstr>
      <vt:lpstr>Crop</vt:lpstr>
      <vt:lpstr>Презентация PowerPoint</vt:lpstr>
      <vt:lpstr>Содержание</vt:lpstr>
      <vt:lpstr>Презентация PowerPoint</vt:lpstr>
      <vt:lpstr>Цель работы</vt:lpstr>
      <vt:lpstr>Презентация PowerPoint</vt:lpstr>
      <vt:lpstr>Внеурочная деятельность</vt:lpstr>
      <vt:lpstr>Презентация PowerPoint</vt:lpstr>
      <vt:lpstr>Презентация PowerPoint</vt:lpstr>
      <vt:lpstr>Направления внеурочной деятельности</vt:lpstr>
      <vt:lpstr>Формы внеурочной деятельности</vt:lpstr>
      <vt:lpstr>Патриотическое воспитание</vt:lpstr>
      <vt:lpstr>Презентация PowerPoint</vt:lpstr>
      <vt:lpstr>Разработка программы исторического маршрута, «Калязин на ладони» </vt:lpstr>
      <vt:lpstr>Презентация PowerPoint</vt:lpstr>
      <vt:lpstr>Заключение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5</cp:revision>
  <dcterms:created xsi:type="dcterms:W3CDTF">2020-05-14T13:06:03Z</dcterms:created>
  <dcterms:modified xsi:type="dcterms:W3CDTF">2020-05-14T14:28:58Z</dcterms:modified>
</cp:coreProperties>
</file>