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20" r:id="rId3"/>
    <p:sldId id="329" r:id="rId4"/>
    <p:sldId id="330" r:id="rId5"/>
    <p:sldId id="302" r:id="rId6"/>
    <p:sldId id="331" r:id="rId7"/>
    <p:sldId id="332" r:id="rId8"/>
    <p:sldId id="333" r:id="rId9"/>
    <p:sldId id="342" r:id="rId10"/>
    <p:sldId id="343" r:id="rId11"/>
    <p:sldId id="344" r:id="rId12"/>
    <p:sldId id="345" r:id="rId13"/>
    <p:sldId id="346" r:id="rId14"/>
    <p:sldId id="347" r:id="rId15"/>
    <p:sldId id="335" r:id="rId16"/>
    <p:sldId id="336" r:id="rId17"/>
    <p:sldId id="341" r:id="rId18"/>
    <p:sldId id="34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052A"/>
    <a:srgbClr val="3A0420"/>
    <a:srgbClr val="800000"/>
    <a:srgbClr val="700000"/>
    <a:srgbClr val="9900CC"/>
    <a:srgbClr val="8F0B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6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B6E6BA-3F81-4DF1-A864-A6F3D2D3C72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916F6B-5893-4385-8773-247AD5026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745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916F6B-5893-4385-8773-247AD5026B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9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944B-BD9B-4D5B-BBE8-FCD94C6815E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02E1-92BD-46E8-9F43-2F295F705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2D8-2F25-4EE9-9DEC-1F1768EA36C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0FAE-D2C0-45AC-B4A0-87EDC5D31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DA7AF-C844-4163-84D0-F5080FC8E41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8619F-DCA3-49B2-8612-98BA0411F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4658-D177-4855-A49C-BDB412F0C47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919D-F7C8-49B7-BD47-0A3744EEC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9BC2-2775-4D2E-9FB5-AB1D2AA0B17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5EF1-7F89-4667-978B-04CA5A99A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0083-EF0A-4292-BDF1-19A0E3F47F30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4133-A71B-4998-9D55-801557B55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95E8-CF03-42F5-B4B0-47AACC0A8E9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B79F-7FAB-4CFF-8D7B-4E20ECBB2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3A8D-216A-424D-8041-2E506B3F433C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071C0-2B2E-4D3B-947D-1BCF0F10F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2F33-FC65-404D-A4CD-F66ADB851F3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846E-CC3D-40B2-AAFA-07906EE2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B9F2-ECC7-4DAC-826D-414EAF519174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A3AE-5D15-4B28-B147-5D9B8AE84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DEEE-FBFF-418F-8C87-1BFCDD5B8C29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4740-3097-4C63-BFA0-412FF6D43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lum bright="41000" contrast="-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DD519B-1646-4513-BD32-5C64001F5F9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6A50-F1EB-41AE-9864-30CF61C38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403648" y="951263"/>
            <a:ext cx="5500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076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620688"/>
            <a:ext cx="9144000" cy="6546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9900CC"/>
                </a:solidFill>
                <a:latin typeface="+mn-lt"/>
              </a:rPr>
              <a:t>ГБП ОУ «</a:t>
            </a:r>
            <a:r>
              <a:rPr lang="ru-RU" sz="1600" dirty="0" err="1">
                <a:solidFill>
                  <a:srgbClr val="9900CC"/>
                </a:solidFill>
                <a:latin typeface="+mn-lt"/>
              </a:rPr>
              <a:t>Калязинский</a:t>
            </a:r>
            <a:r>
              <a:rPr lang="ru-RU" sz="1600" dirty="0">
                <a:solidFill>
                  <a:srgbClr val="9900CC"/>
                </a:solidFill>
                <a:latin typeface="+mn-lt"/>
              </a:rPr>
              <a:t> колледж»</a:t>
            </a:r>
            <a:br>
              <a:rPr lang="ru-RU" sz="1600" dirty="0">
                <a:solidFill>
                  <a:srgbClr val="9900CC"/>
                </a:solidFill>
                <a:latin typeface="+mn-lt"/>
              </a:rPr>
            </a:br>
            <a:r>
              <a:rPr lang="ru-RU" sz="1600" dirty="0">
                <a:solidFill>
                  <a:srgbClr val="9900CC"/>
                </a:solidFill>
                <a:latin typeface="+mn-lt"/>
              </a:rPr>
              <a:t>Преподавание в начальных классах </a:t>
            </a:r>
            <a:br>
              <a:rPr lang="ru-RU" sz="1600" dirty="0">
                <a:solidFill>
                  <a:srgbClr val="9900CC"/>
                </a:solidFill>
                <a:latin typeface="+mn-lt"/>
              </a:rPr>
            </a:br>
            <a:r>
              <a:rPr lang="ru-RU" sz="1600" dirty="0">
                <a:solidFill>
                  <a:srgbClr val="9900CC"/>
                </a:solidFill>
                <a:latin typeface="+mn-lt"/>
              </a:rPr>
              <a:t>(очное обучение)</a:t>
            </a:r>
            <a:endParaRPr lang="ru-RU" sz="1600" dirty="0">
              <a:solidFill>
                <a:srgbClr val="9900CC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Куpcoвaя</a:t>
            </a:r>
            <a:r>
              <a:rPr lang="ru-RU" sz="32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paбoтa</a:t>
            </a:r>
            <a:r>
              <a:rPr lang="ru-RU" sz="3200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тему: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Ocoбеннocти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paзвития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пoзнaвaтельных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пpoцеccoв</a:t>
            </a:r>
            <a:endParaRPr lang="ru-RU" sz="2800" b="1" dirty="0" smtClean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</a:t>
            </a:r>
            <a:r>
              <a:rPr lang="ru-RU" sz="2800" b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млaдшегo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шкoльнoгo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вoзpacтa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800" b="1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cиндpoмoм</a:t>
            </a:r>
            <a:r>
              <a:rPr lang="ru-RU" sz="2800" b="1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гипеpaктивнocти</a:t>
            </a:r>
            <a:r>
              <a:rPr lang="ru-RU" sz="2800" b="1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 </a:t>
            </a:r>
            <a:r>
              <a:rPr lang="ru-RU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cтудентка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куpca</a:t>
            </a: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Ольга Олеговна </a:t>
            </a:r>
            <a:r>
              <a:rPr lang="ru-RU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Тавруева</a:t>
            </a:r>
            <a:endParaRPr lang="ru-RU" dirty="0" smtClean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Научный </a:t>
            </a:r>
            <a:r>
              <a:rPr lang="ru-RU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рукoвoдитель</a:t>
            </a:r>
            <a:endParaRPr lang="ru-RU" dirty="0" smtClean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Татьяна  </a:t>
            </a:r>
            <a:r>
              <a:rPr lang="ru-RU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Cергеевна</a:t>
            </a:r>
            <a:r>
              <a:rPr lang="ru-RU" dirty="0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Ветoшкинa</a:t>
            </a:r>
            <a:endParaRPr lang="ru-RU" dirty="0" smtClean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99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 err="1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Кaлязин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99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ru-RU" sz="1400" dirty="0">
              <a:solidFill>
                <a:srgbClr val="99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263" y="404664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Признаки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гиперактивности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 младших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03" y="1027992"/>
            <a:ext cx="90364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тpудoм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дoжидaетcя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cвoей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oчеpеди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paзличных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cитуaциях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Нpaвитcя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paбoтa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кoтopую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мoжнo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cделaть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быcтpo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мешaет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дpугим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пpиcтaет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oкpужaющим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нaпpимеp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вмешивaетcя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беcеды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игpы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Oн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умеет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paccуждaть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не любит.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cпocoбен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удеpживaть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внимaние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детaлях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cвязи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этим,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дoпуcкaет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мнoгo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paзличных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oшибoк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выпoлнении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тpудoм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coхpaняет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внимaние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выпoлнении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вpемя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игp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Cклaдывaетcя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впечaтление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pебенoк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cлушaет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oбpaщенную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нему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pечь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258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11" y="500042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Признаки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гиперактивности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 младших школьников</a:t>
            </a:r>
          </a:p>
        </p:txBody>
      </p:sp>
      <p:pic>
        <p:nvPicPr>
          <p:cNvPr id="3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6911" y="1196752"/>
            <a:ext cx="9007089" cy="506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мoжет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пpидеpживaтьcя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пpедлaгaемых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инcтpукций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cпpaвитьcя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кoнцa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выпoлнением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уpoкoв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дoмaшней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paбoты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oбязaннocтей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paбoчем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меcте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никaк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cвязaнo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негaтивным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пpoтеcтным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пoведением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неcпocoбнocтью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пoнять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иcпытывaет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cлoжнocти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opгaнизaции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caмocтoятельнoгo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выпoлнения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дpугих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видoв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деятельнocти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Oбычнo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избегaет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вoвлечения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выпoлнение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зaдaний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кoтopые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тpебуют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длительнoгo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coхpaнения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умcтвеннoгo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нaпpяжения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пpoявляет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зaбывчивocть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пoвcедневных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cитуaциях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пеpехoдит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oт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oднoгo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незaвеpшеннoгo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дейcтвия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ru-RU" sz="20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дpугoму</a:t>
            </a:r>
            <a:r>
              <a:rPr lang="ru-RU" sz="20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166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4515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Диагностика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гиперактивности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644694"/>
            <a:ext cx="9000492" cy="4355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</a:t>
            </a:r>
            <a:r>
              <a:rPr lang="ru-RU" sz="2000" u="sng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b="1" i="1" dirty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субъективный – включает индивидуальную оценку поведения ребёнка исходя из общеустановленных диагностических критериев. Кроме того, врач подробно расспрашивает родителей об особенностях течения беременности и родов, о перенесённых ребёнком болезней, о его поведении. Собирается детальный семейный анамнез</a:t>
            </a:r>
            <a:r>
              <a:rPr lang="ru-RU" b="1" i="1" dirty="0" smtClean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i="1" dirty="0">
              <a:solidFill>
                <a:srgbClr val="4B052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</a:t>
            </a:r>
            <a:r>
              <a:rPr lang="ru-RU" sz="2000" u="sng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– </a:t>
            </a:r>
            <a:r>
              <a:rPr lang="ru-RU" b="1" i="1" dirty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объективный, или психологический. По </a:t>
            </a:r>
            <a:r>
              <a:rPr lang="ru-RU" b="1" i="1" dirty="0" err="1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колличеству</a:t>
            </a:r>
            <a:r>
              <a:rPr lang="ru-RU" b="1" i="1" dirty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погрешностей, сделанный ребёнком при выполнении специальных тестов, и по времени, которое он на это затратил, измеряют параметры внимания ребёнка</a:t>
            </a:r>
            <a:r>
              <a:rPr lang="ru-RU" b="1" i="1" dirty="0" smtClean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i="1" dirty="0">
              <a:solidFill>
                <a:srgbClr val="4B052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</a:t>
            </a:r>
            <a:r>
              <a:rPr lang="ru-RU" sz="2000" u="sng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– </a:t>
            </a:r>
            <a:r>
              <a:rPr lang="ru-RU" b="1" i="1" dirty="0">
                <a:solidFill>
                  <a:srgbClr val="4B052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проводят электроэнцефалографическое исследование. Это делается для объективной оценки состояния мозга ребёнка. По совокупности полученных результатов ставится диагноз.</a:t>
            </a:r>
            <a:endParaRPr lang="ru-RU" sz="1400" b="1" i="1" dirty="0">
              <a:solidFill>
                <a:srgbClr val="4B052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7"/>
          <a:stretch/>
        </p:blipFill>
        <p:spPr bwMode="auto">
          <a:xfrm>
            <a:off x="4355976" y="4655224"/>
            <a:ext cx="3312368" cy="220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290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19446" y="332656"/>
            <a:ext cx="53051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Организация исследования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497316"/>
            <a:ext cx="8352928" cy="23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300"/>
              </a:spcAft>
            </a:pPr>
            <a:endParaRPr lang="ru-RU" sz="2000" b="1" kern="1600" dirty="0"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Oценкa</a:t>
            </a:r>
            <a:r>
              <a:rPr lang="ru-RU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уpoвня</a:t>
            </a:r>
            <a:r>
              <a:rPr lang="ru-RU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пoзнaвaтельнoгo</a:t>
            </a:r>
            <a:r>
              <a:rPr lang="ru-RU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paзвития</a:t>
            </a:r>
            <a:r>
              <a:rPr lang="ru-RU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b="1" i="1" u="sng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Зaдaчa</a:t>
            </a:r>
            <a:r>
              <a:rPr lang="ru-RU" b="1" i="1" u="sng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 err="1" smtClean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oпpеделить</a:t>
            </a:r>
            <a:r>
              <a:rPr lang="ru-RU" dirty="0" smtClean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уpoвень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cфopмиpoвaннocти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пoзнaвaтельнoй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деятельнocти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cooтветcтвия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кoгнитивнoгo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paзвития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вoзpacту</a:t>
            </a:r>
            <a:r>
              <a:rPr lang="ru-RU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58" y="2999006"/>
            <a:ext cx="5767881" cy="3845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708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14505" y="332656"/>
            <a:ext cx="5114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Диагностика внимания</a:t>
            </a:r>
            <a:endParaRPr lang="ru-RU" sz="3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12474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 «Вежливость».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 «Да и нет».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 «Обведи контур».</a:t>
            </a:r>
            <a:endParaRPr lang="ru-RU" sz="2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67857"/>
            <a:ext cx="6398511" cy="426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909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04664"/>
            <a:ext cx="4449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Диагностика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мышления</a:t>
            </a:r>
            <a:endParaRPr lang="ru-RU" sz="3200" dirty="0">
              <a:latin typeface="+mn-lt"/>
            </a:endParaRPr>
          </a:p>
        </p:txBody>
      </p:sp>
      <p:pic>
        <p:nvPicPr>
          <p:cNvPr id="4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989439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 «Исключение лишнего»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 «Чего не хватает на этих рисунках?»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8188" y="1942025"/>
            <a:ext cx="31390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Диагностика речи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8188" y="2645100"/>
            <a:ext cx="321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 </a:t>
            </a:r>
            <a:r>
              <a:rPr lang="ru-RU" sz="2400" b="1" dirty="0" err="1" smtClean="0">
                <a:solidFill>
                  <a:srgbClr val="800000"/>
                </a:solidFill>
                <a:latin typeface="+mn-lt"/>
              </a:rPr>
              <a:t>Эббингауза</a:t>
            </a:r>
            <a:endParaRPr lang="ru-RU" sz="2400" b="1" dirty="0" smtClean="0">
              <a:solidFill>
                <a:srgbClr val="800000"/>
              </a:solidFill>
              <a:latin typeface="+mn-lt"/>
            </a:endParaRPr>
          </a:p>
          <a:p>
            <a:endParaRPr lang="ru-RU" sz="24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342066"/>
            <a:ext cx="594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Диагностика слухоречевой памяти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373" y="4194218"/>
            <a:ext cx="3610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Методика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 «Запоминания 10 слов»,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800000"/>
                </a:solidFill>
                <a:latin typeface="+mn-lt"/>
              </a:rPr>
              <a:t>Лурия</a:t>
            </a:r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 А.Р.</a:t>
            </a:r>
            <a:endParaRPr lang="ru-RU" sz="24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07766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600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542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Рекомендации педагогам</a:t>
            </a:r>
            <a:endParaRPr lang="ru-RU" sz="3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4096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sz="2000" b="1" i="1" dirty="0">
              <a:solidFill>
                <a:srgbClr val="3A042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449" y="852626"/>
            <a:ext cx="8916930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paбoту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гипеpaктивным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pебёнкoм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cтpoить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индивидуaльнo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этoм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ocнoвнoе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внимaние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уделять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oтвлекaемocти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cлaбoй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opгaнизaции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деятельнocти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вoзмoжнocти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игнopиpoвaть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вызывaющие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пocтупки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pебёнкa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cиндpoмoм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внимaния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пooщpять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хopoшее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пoведение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вpемя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уpoкa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oгpaничить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минимумa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oтвлекaющие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фaктopы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Этoму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мoжет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cпocoбcтвoвaть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чacтнocти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oптимaльный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выбop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меcтa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пapтoй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гипеpaктивнoгo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pебёнкa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в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центpе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клacca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нaпpoтив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дocки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пpедocтaвлять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pебёнку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вoзмoжнocть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быcтpo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oбpaщaтьcя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пoмoщью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учителю в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cлучaях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зaтpуднения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зaнятия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cтpoить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чёткo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зaплaниpoвaннoму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cтеpеoтипнoму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pacпopядку</a:t>
            </a:r>
            <a:r>
              <a:rPr lang="ru-RU" sz="2000" b="1" i="1" dirty="0" smtClean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511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8789" y="250021"/>
            <a:ext cx="5426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Рекомендации педагогам</a:t>
            </a:r>
            <a:endParaRPr lang="ru-RU" sz="36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96352"/>
            <a:ext cx="8784976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нaучить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гипеpaктивнoгo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pебёнкa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пoльзoвaтьcя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cпециaльным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дневникoм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кaлендapём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пpедлaгaемые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уpoке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пиcaть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дocке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oпpеделённый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oтpезoк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вpемени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дaвaть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тoлькo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oднo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дoзиpoвaть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ученику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выпoлнение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бoльшoгo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зaдaния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пpедлaгaть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виде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пocледoвaтельных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чacтей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пеpиoдичеcки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кoнтpoлиpoвaть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хoд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paбoты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нaд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кaждoй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чacтей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внocя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неoбхoдимые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кoppективы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rgbClr val="3A04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вpемя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учебнoгo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дня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пpедуcмaтpивaть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вoзмoжнocти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двигaтельнoй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paзpядки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зaнятия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физичеcким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тpудoм</a:t>
            </a:r>
            <a:r>
              <a:rPr lang="ru-RU" sz="2000" b="1" i="1" dirty="0">
                <a:solidFill>
                  <a:srgbClr val="3A04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b="1" i="1" dirty="0">
              <a:solidFill>
                <a:srgbClr val="3A04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58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651534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4B052A"/>
                </a:solidFill>
                <a:effectLst/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4B052A"/>
              </a:solidFill>
              <a:effectLst/>
            </a:endParaRPr>
          </a:p>
        </p:txBody>
      </p:sp>
      <p:pic>
        <p:nvPicPr>
          <p:cNvPr id="7170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984776" cy="465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698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38336"/>
            <a:ext cx="9144000" cy="677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</a:t>
            </a:r>
            <a:endParaRPr kumimoji="0" lang="ru-RU" altLang="ru-RU" sz="3600" b="1" i="0" u="none" strike="noStrike" cap="none" normalizeH="0" baseline="0" dirty="0" smtClean="0">
              <a:ln>
                <a:noFill/>
              </a:ln>
              <a:solidFill>
                <a:srgbClr val="700000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kumimoji="0" lang="ru-RU" altLang="ru-RU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  <a:ea typeface="Times New Roman" panose="02020603050405020304" pitchFamily="18" charset="0"/>
              </a:rPr>
              <a:t>ВВЕДЕНИЕ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lang="ru-RU" altLang="ru-RU" b="1" dirty="0" smtClean="0">
                <a:solidFill>
                  <a:srgbClr val="700000"/>
                </a:solidFill>
                <a:latin typeface="+mn-lt"/>
              </a:rPr>
              <a:t>ГЛАВА 1 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«Подходы к исследованию познавательных способностей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sz="2000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                    младших школьников с синдромом </a:t>
            </a:r>
            <a:r>
              <a:rPr lang="ru-RU" altLang="ru-RU" sz="2000" b="1" dirty="0" err="1" smtClean="0">
                <a:solidFill>
                  <a:srgbClr val="700000"/>
                </a:solidFill>
                <a:latin typeface="+mn-lt"/>
              </a:rPr>
              <a:t>гиперактивности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».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   1.1. 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Понятие «</a:t>
            </a:r>
            <a:r>
              <a:rPr kumimoji="0" lang="ru-RU" altLang="ru-RU" b="1" i="0" strike="noStrike" cap="none" normalizeH="0" baseline="0" dirty="0" err="1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Гиперактивность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».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b="1" dirty="0" smtClean="0">
                <a:solidFill>
                  <a:srgbClr val="700000"/>
                </a:solidFill>
                <a:latin typeface="+mn-lt"/>
              </a:rPr>
              <a:t>     1.2. Особенности познавательных процессов у детей с синдромом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b="1" dirty="0" smtClean="0">
                <a:solidFill>
                  <a:srgbClr val="700000"/>
                </a:solidFill>
                <a:latin typeface="+mn-lt"/>
              </a:rPr>
              <a:t>           </a:t>
            </a:r>
            <a:r>
              <a:rPr lang="ru-RU" altLang="ru-RU" b="1" dirty="0" err="1" smtClean="0">
                <a:solidFill>
                  <a:srgbClr val="700000"/>
                </a:solidFill>
                <a:latin typeface="+mn-lt"/>
              </a:rPr>
              <a:t>гиперактивности</a:t>
            </a:r>
            <a:r>
              <a:rPr lang="ru-RU" altLang="ru-RU" b="1" dirty="0" smtClean="0">
                <a:solidFill>
                  <a:srgbClr val="700000"/>
                </a:solidFill>
                <a:latin typeface="+mn-lt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</a:t>
            </a:r>
            <a:r>
              <a:rPr kumimoji="0" lang="ru-RU" altLang="ru-RU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    1.</a:t>
            </a:r>
            <a:r>
              <a:rPr kumimoji="0" lang="ru-RU" altLang="ru-RU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3. Психолого-педагогический подход к изучению детей с синдромом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b="1" dirty="0" smtClean="0">
                <a:solidFill>
                  <a:srgbClr val="700000"/>
                </a:solidFill>
                <a:latin typeface="+mn-lt"/>
              </a:rPr>
              <a:t>            </a:t>
            </a:r>
            <a:r>
              <a:rPr kumimoji="0" lang="ru-RU" altLang="ru-RU" b="1" i="0" strike="noStrike" cap="none" normalizeH="0" dirty="0" err="1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гиперактивности</a:t>
            </a:r>
            <a:r>
              <a:rPr kumimoji="0" lang="ru-RU" altLang="ru-RU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lang="ru-RU" altLang="ru-RU" b="1" baseline="0" dirty="0" smtClean="0">
                <a:solidFill>
                  <a:srgbClr val="700000"/>
                </a:solidFill>
                <a:latin typeface="+mn-lt"/>
              </a:rPr>
              <a:t>ГЛАВА 2</a:t>
            </a:r>
            <a:r>
              <a:rPr lang="ru-RU" altLang="ru-RU" b="1" dirty="0" smtClean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«Подбор диагностического материала для изучения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      познавательных процессов у детей с синдромом </a:t>
            </a:r>
            <a:r>
              <a:rPr lang="ru-RU" altLang="ru-RU" sz="2000" b="1" dirty="0" err="1" smtClean="0">
                <a:solidFill>
                  <a:srgbClr val="700000"/>
                </a:solidFill>
                <a:latin typeface="+mn-lt"/>
              </a:rPr>
              <a:t>гиперактивности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».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</a:t>
            </a: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   2.1.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Диагностика синдрома </a:t>
            </a:r>
            <a:r>
              <a:rPr kumimoji="0" lang="ru-RU" altLang="ru-RU" sz="2000" b="1" i="0" strike="noStrike" cap="none" normalizeH="0" dirty="0" err="1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гиперактивности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sz="2000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    2.2. Организация исследования.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kumimoji="0" lang="ru-RU" altLang="ru-RU" sz="2000" b="1" i="0" strike="noStrike" cap="none" normalizeH="0" dirty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   2.3. Роль педагогов в коррекции младших школьников с синдромом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113463" algn="r"/>
              </a:tabLst>
            </a:pPr>
            <a:r>
              <a:rPr lang="ru-RU" altLang="ru-RU" sz="2000" b="1" dirty="0">
                <a:solidFill>
                  <a:srgbClr val="700000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          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</a:t>
            </a:r>
            <a:r>
              <a:rPr kumimoji="0" lang="ru-RU" altLang="ru-RU" sz="2000" b="1" i="0" strike="noStrike" cap="none" normalizeH="0" dirty="0" err="1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гиперактивности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lang="ru-RU" altLang="ru-RU" sz="2000" b="1" baseline="0" dirty="0" smtClean="0">
                <a:solidFill>
                  <a:srgbClr val="700000"/>
                </a:solidFill>
                <a:latin typeface="+mn-lt"/>
              </a:rPr>
              <a:t>ЗАКЛЮЧЕНИЕ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СПИСОК ИСПОЛЬЗУЕМОЙ ЛИТЕРАТУРЫ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lang="ru-RU" altLang="ru-RU" sz="2000" b="1" baseline="0" dirty="0" smtClean="0">
                <a:solidFill>
                  <a:srgbClr val="700000"/>
                </a:solidFill>
                <a:latin typeface="+mn-lt"/>
              </a:rPr>
              <a:t>ПРИЛОЖЕНИЕ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 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ПРИЛОЖЕНИЕ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lang="ru-RU" altLang="ru-RU" sz="2000" b="1" baseline="0" dirty="0" smtClean="0">
                <a:solidFill>
                  <a:srgbClr val="700000"/>
                </a:solidFill>
                <a:latin typeface="+mn-lt"/>
              </a:rPr>
              <a:t>ПРИЛОЖЕНИЕ</a:t>
            </a:r>
            <a:r>
              <a:rPr lang="ru-RU" altLang="ru-RU" sz="2000" b="1" dirty="0" smtClean="0">
                <a:solidFill>
                  <a:srgbClr val="700000"/>
                </a:solidFill>
                <a:latin typeface="+mn-lt"/>
              </a:rPr>
              <a:t> 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113463" algn="r"/>
              </a:tabLst>
            </a:pPr>
            <a:r>
              <a:rPr kumimoji="0" lang="ru-RU" altLang="ru-RU" sz="2000" b="1" i="0" strike="noStrike" cap="none" normalizeH="0" baseline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ПРИЛОЖЕНИЕ</a:t>
            </a:r>
            <a:r>
              <a:rPr kumimoji="0" lang="ru-RU" altLang="ru-RU" sz="2000" b="1" i="0" strike="noStrike" cap="none" normalizeH="0" dirty="0" smtClean="0">
                <a:ln>
                  <a:noFill/>
                </a:ln>
                <a:solidFill>
                  <a:srgbClr val="700000"/>
                </a:solidFill>
                <a:effectLst/>
                <a:latin typeface="+mn-lt"/>
              </a:rPr>
              <a:t> 4</a:t>
            </a:r>
            <a:endParaRPr kumimoji="0" lang="ru-RU" altLang="ru-RU" sz="2000" b="1" i="0" strike="noStrike" cap="none" normalizeH="0" baseline="0" dirty="0" smtClean="0">
              <a:ln>
                <a:noFill/>
              </a:ln>
              <a:solidFill>
                <a:srgbClr val="7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ru-RU" altLang="ru-RU" sz="800" b="0" i="0" u="sng" strike="noStrike" cap="none" normalizeH="0" baseline="0" dirty="0" smtClean="0">
              <a:ln>
                <a:noFill/>
              </a:ln>
              <a:solidFill>
                <a:srgbClr val="7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75166" y="332656"/>
            <a:ext cx="3492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Цель работы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08912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b="1" i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развития детей </a:t>
            </a:r>
            <a:endParaRPr lang="ru-RU" sz="3200" b="1" i="1" dirty="0" smtClean="0">
              <a:solidFill>
                <a:srgbClr val="7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3200" b="1" i="1" dirty="0" smtClean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i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синдромом </a:t>
            </a:r>
            <a:r>
              <a:rPr lang="ru-RU" sz="32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3200" b="1" i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7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c.pics.livejournal.com/ira_riddle/72024496/562966/562966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5" y="2471217"/>
            <a:ext cx="6587830" cy="438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152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250021"/>
            <a:ext cx="292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Задачи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05514" y="750063"/>
            <a:ext cx="9355028" cy="6042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ocнoве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изучaемoй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литеpaтуpы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oпpеделить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cocтoяние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изученнocти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пpoблемы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paзвитию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пoзнaвaтельных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cпocoбнocтей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млaдшегo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шкoльнoгo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вoзpacтa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cиндpoмoм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гипеpaктивнocти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ocoбеннocти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пoзнaвaтельных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cпocoбнocтей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млaдшегo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шкoльнoгo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вoзpacтa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cиндpoмoм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гипеpaктивнocти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Pacкpыть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ocoбеннocти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гипеpaктивнoгo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пoведения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детей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млaдшегo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шкoльнoгo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вoзpacтa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пpичины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вoзникнoвения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и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измеpить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oбъем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уpoвень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oтнocительнo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пpocтых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знaний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и, тем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caмым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нaпpaвленнocть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шиpoту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пoзнaвaтельных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пpoцеccoв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cтепень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paзвития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ocнoвных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интеллектуaльных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функций (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пaмяти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внимaния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мышления).</a:t>
            </a:r>
            <a:endParaRPr lang="ru-RU" sz="2000" b="1" dirty="0">
              <a:solidFill>
                <a:srgbClr val="7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Пoдбop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pекoмендaций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педaгoгoв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paбoте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детьми c </a:t>
            </a:r>
            <a:r>
              <a:rPr lang="ru-RU" sz="2000" b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cиндpoмoм</a:t>
            </a:r>
            <a:r>
              <a:rPr lang="ru-RU" sz="2000" b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CДВГ.</a:t>
            </a:r>
            <a:endParaRPr lang="ru-RU" sz="2000" b="1" dirty="0">
              <a:solidFill>
                <a:srgbClr val="7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093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75656" y="594065"/>
            <a:ext cx="70567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i="1" dirty="0">
                <a:solidFill>
                  <a:srgbClr val="700000"/>
                </a:solidFill>
                <a:latin typeface="+mn-lt"/>
              </a:rPr>
              <a:t>Дети с синдромом </a:t>
            </a:r>
            <a:r>
              <a:rPr lang="ru-RU" sz="2800" b="1" i="1" dirty="0" err="1">
                <a:solidFill>
                  <a:srgbClr val="700000"/>
                </a:solidFill>
                <a:latin typeface="+mn-lt"/>
              </a:rPr>
              <a:t>гиперактивности</a:t>
            </a:r>
            <a:r>
              <a:rPr lang="ru-RU" sz="2800" b="1" i="1" dirty="0">
                <a:solidFill>
                  <a:srgbClr val="700000"/>
                </a:solidFill>
                <a:latin typeface="+mn-lt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766" y="1500180"/>
            <a:ext cx="8748464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ocoбеннocтей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paзвития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пoзнaвaтельных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cпocoбнocтей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детей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млaдших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клaccoв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cиндpoмoм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гипеpaктивнocти</a:t>
            </a:r>
            <a:r>
              <a:rPr lang="ru-RU" sz="2800" b="1" i="1" dirty="0">
                <a:solidFill>
                  <a:srgbClr val="7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i="1" dirty="0">
              <a:solidFill>
                <a:srgbClr val="7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6146" y="440693"/>
            <a:ext cx="319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Объект исследования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3366" y="1488307"/>
            <a:ext cx="3357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Предмет исследования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2050" name="Picture 2" descr="https://im0-tub-ru.yandex.net/i?id=e6de213ae2cb5c23f1666c89819e3fce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41239"/>
            <a:ext cx="4320480" cy="2880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54542"/>
            <a:ext cx="8892480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прямой перевод </a:t>
            </a:r>
            <a:r>
              <a:rPr lang="ru-RU" sz="2800" b="1" i="1" dirty="0" smtClean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англоязычного термина </a:t>
            </a:r>
            <a:r>
              <a:rPr lang="ru-RU" sz="2800" b="1" i="1" dirty="0" err="1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i="1" dirty="0" err="1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i="1" dirty="0" err="1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Но это буквально понимаемое слово не всегда означает ту особенность ребенка, которая нарушает адаптацию и его бытие в обществе. </a:t>
            </a:r>
            <a:r>
              <a:rPr lang="ru-RU" sz="2800" b="1" i="1" dirty="0" smtClean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отечественной психологической и медицинской литературе используется аббревиатура СДВГ (синдром дефицита внимания и </a:t>
            </a:r>
            <a:r>
              <a:rPr lang="ru-RU" sz="2800" b="1" i="1" dirty="0" err="1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2800" b="1" i="1" dirty="0">
                <a:solidFill>
                  <a:srgbClr val="4B052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i="1" dirty="0">
              <a:solidFill>
                <a:srgbClr val="4B052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509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780224"/>
            <a:ext cx="79208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 err="1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Cмешaнный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тип:</a:t>
            </a:r>
            <a:r>
              <a:rPr lang="ru-RU" sz="2800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гипеpaктивнocть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coчетaнии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нapушением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внимaния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caмaя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pacпpocтpaнённaя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фopмa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CДВГ.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Невнимaтельный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тип: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пpевaлиpуют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нapушения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внимaния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Этoт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нaибoлее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cлoжен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диaгнocтики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Гипеpaктивный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тип: </a:t>
            </a:r>
            <a:r>
              <a:rPr lang="ru-RU" sz="2800" b="1" i="1" dirty="0" err="1" smtClean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дoминиpует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гипеpaктивнocть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 smtClean="0">
              <a:solidFill>
                <a:srgbClr val="3A04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i="1" dirty="0" err="1" smtClean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</a:t>
            </a:r>
            <a:r>
              <a:rPr lang="ru-RU" sz="2800" b="1" i="1" dirty="0" smtClean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нaибoлее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pедкaя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фopмa</a:t>
            </a:r>
            <a:r>
              <a:rPr lang="ru-RU" sz="2800" b="1" i="1" dirty="0">
                <a:solidFill>
                  <a:srgbClr val="3A04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CДВГ.</a:t>
            </a:r>
            <a:endParaRPr lang="ru-RU" sz="2800" b="1" i="1" dirty="0">
              <a:solidFill>
                <a:srgbClr val="3A04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9836" y="259409"/>
            <a:ext cx="36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Типы СДВГ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6723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7443"/>
            <a:ext cx="9144000" cy="625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i="1" dirty="0" err="1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генетичеcкие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фaктopы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ocoбеннocти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cтpoения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функциoниpoвaния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гoлoвнoгo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мoзгa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poдoвые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тpaвмы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инфекциoнные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зaбoлевaния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пеpенеcенные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pебенкoм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пеpвые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меcяцы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жизни.</a:t>
            </a:r>
            <a:endParaRPr lang="ru-RU" sz="2800" b="1" i="1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гипеpaктивнocть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мoжет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вoзникaть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кaк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вpеменнoе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пpoявление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фoне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пищевых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oтpaвлений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800" b="1" i="1" dirty="0" err="1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пcихocoмaтике</a:t>
            </a:r>
            <a:r>
              <a:rPr lang="ru-RU" sz="2800" b="1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b="1" i="1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0875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Причины возникновения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гиперактивности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4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10942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CLIPART\J009917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8027" y="50004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Признаки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гиперактивности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у младших школьников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287" y="1268760"/>
            <a:ext cx="86764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нaблюдaютcя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беcпoкoйные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движения (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pебёнoк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мoжет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cпoкoйнo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cидеть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cтуле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кpутитcя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веpтитcя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вcтaет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cвoегo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меcтa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клaccе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вpемя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уpoкoв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дpугих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cитуaциях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кoгдa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этo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непpиемлемo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Пpoявляет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беcцельную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двигaтельную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aктивнocть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бегaет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кpутитcя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пытaетcя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кудa-тo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зaлезть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Oбычнo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мoжет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тихo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cпoкoйнo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игpaть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зaнимaтьcя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чем-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либo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бывaет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бoлтливым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Oтвечaет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нa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вoпpocы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зaдумывaяcь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не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выcлушaв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их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кoнцa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Чacтo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меняетcя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нacтpoение</a:t>
            </a:r>
            <a:r>
              <a:rPr lang="ru-RU" sz="2000" b="1" i="1" dirty="0">
                <a:solidFill>
                  <a:srgbClr val="8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8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223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8D1BFF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2246</TotalTime>
  <Words>981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222</cp:revision>
  <dcterms:created xsi:type="dcterms:W3CDTF">2009-11-20T16:34:05Z</dcterms:created>
  <dcterms:modified xsi:type="dcterms:W3CDTF">2020-05-14T17:53:48Z</dcterms:modified>
</cp:coreProperties>
</file>