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35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97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00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05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10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67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008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26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492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97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33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204864"/>
            <a:ext cx="9145016" cy="1683965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Курсовая работа на тему:</a:t>
            </a:r>
            <a:br>
              <a:rPr lang="ru-RU" sz="3200" dirty="0" smtClean="0"/>
            </a:br>
            <a:r>
              <a:rPr lang="ru-RU" sz="3200" b="1" dirty="0"/>
              <a:t>Разработка программы внеурочной деятельности «Страницы истории родного края»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 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3933056"/>
            <a:ext cx="6400800" cy="1752600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</a:rPr>
              <a:t>Выполнила : студентка 3 курса </a:t>
            </a:r>
          </a:p>
          <a:p>
            <a:pPr algn="r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</a:rPr>
              <a:t>Морозова Анна Романовна</a:t>
            </a:r>
          </a:p>
          <a:p>
            <a:pPr algn="r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</a:rPr>
              <a:t>Научный руководитель:  </a:t>
            </a:r>
          </a:p>
          <a:p>
            <a:pPr algn="r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</a:rPr>
              <a:t>Николаева Людмила Николаевна</a:t>
            </a:r>
            <a:endParaRPr lang="ru-RU" sz="16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-828600" y="188640"/>
            <a:ext cx="111612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ГБП ОУ «</a:t>
            </a:r>
            <a:r>
              <a:rPr lang="ru-RU" sz="2800" dirty="0" err="1"/>
              <a:t>Калязинский</a:t>
            </a:r>
            <a:r>
              <a:rPr lang="ru-RU" sz="2800" dirty="0"/>
              <a:t> колледж»</a:t>
            </a:r>
            <a:br>
              <a:rPr lang="ru-RU" sz="2800" dirty="0"/>
            </a:br>
            <a:r>
              <a:rPr lang="ru-RU" sz="2800" dirty="0"/>
              <a:t>Преподавание в начальных классах </a:t>
            </a:r>
            <a:br>
              <a:rPr lang="ru-RU" sz="2800" dirty="0"/>
            </a:br>
            <a:r>
              <a:rPr lang="ru-RU" sz="2800" dirty="0"/>
              <a:t>(очное обучение)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79796" y="6010444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Калязин</a:t>
            </a:r>
          </a:p>
          <a:p>
            <a:pPr algn="ctr"/>
            <a:r>
              <a:rPr lang="ru-RU" sz="2400" dirty="0" smtClean="0"/>
              <a:t>2020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46673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19268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sz="2800" b="1" dirty="0" smtClean="0"/>
              <a:t>Цель программы: </a:t>
            </a:r>
            <a:r>
              <a:rPr lang="ru-RU" sz="2800" dirty="0"/>
              <a:t>вовлечения первоклассников в деятельность, которая направлена на получение знаний о своей малой Родине, об ее истории, жителях, природе.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b="1" dirty="0" smtClean="0"/>
              <a:t>	</a:t>
            </a:r>
          </a:p>
          <a:p>
            <a:pPr marL="0" indent="0">
              <a:buNone/>
            </a:pPr>
            <a:r>
              <a:rPr lang="ru-RU" sz="2800" b="1" dirty="0"/>
              <a:t>	</a:t>
            </a:r>
            <a:r>
              <a:rPr lang="ru-RU" sz="2800" b="1" dirty="0" smtClean="0"/>
              <a:t>Содержание </a:t>
            </a:r>
            <a:r>
              <a:rPr lang="ru-RU" sz="2800" b="1" dirty="0"/>
              <a:t>деятельности кружка по программе «Страницы истории родного края</a:t>
            </a:r>
            <a:r>
              <a:rPr lang="ru-RU" sz="2800" b="1" dirty="0" smtClean="0"/>
              <a:t>»</a:t>
            </a:r>
            <a:r>
              <a:rPr lang="ru-RU" sz="2800" dirty="0" smtClean="0"/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Вводное занятие – 1ч.;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«Достопримечательности нашего города» - 4ч.;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«Мой родной город – Калязин» - 5ч.;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«Наш родной край» - 18ч.;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«Население нашего города» - 3ч.;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Итоговые занятия – 2ч.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736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9144000" cy="1143000"/>
          </a:xfrm>
        </p:spPr>
        <p:txBody>
          <a:bodyPr>
            <a:noAutofit/>
          </a:bodyPr>
          <a:lstStyle/>
          <a:p>
            <a:pPr algn="l"/>
            <a:r>
              <a:rPr lang="ru-RU" sz="3200" b="1" dirty="0"/>
              <a:t>Разработка кружкового занятия по программе «Страницы истории родного края»</a:t>
            </a:r>
            <a:r>
              <a:rPr lang="ru-RU" sz="3600" b="1" dirty="0"/>
              <a:t/>
            </a:r>
            <a:br>
              <a:rPr lang="ru-RU" sz="3600" b="1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276872"/>
            <a:ext cx="8640960" cy="3312368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	Тема: </a:t>
            </a:r>
            <a:r>
              <a:rPr lang="ru-RU" dirty="0"/>
              <a:t>«Калязин – место, где мы живем» </a:t>
            </a:r>
            <a:endParaRPr lang="ru-RU" b="1" dirty="0" smtClean="0"/>
          </a:p>
          <a:p>
            <a:pPr marL="0" indent="0">
              <a:buNone/>
            </a:pPr>
            <a:r>
              <a:rPr lang="ru-RU" sz="2800" b="1" dirty="0" smtClean="0"/>
              <a:t>Целью</a:t>
            </a:r>
            <a:r>
              <a:rPr lang="ru-RU" sz="2800" dirty="0" smtClean="0"/>
              <a:t> </a:t>
            </a:r>
            <a:r>
              <a:rPr lang="ru-RU" sz="2800" dirty="0"/>
              <a:t>данной темы является воспитание познавательной активности, интереса и инициативы, культуры общения в учебной и игровой деятельности, а так же формирование знаний о своей малой родине – городе Калязине.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148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dirty="0" smtClean="0"/>
              <a:t>Спасибо </a:t>
            </a:r>
          </a:p>
          <a:p>
            <a:pPr marL="0" indent="0" algn="ctr">
              <a:buNone/>
            </a:pPr>
            <a:r>
              <a:rPr lang="ru-RU" sz="7200" dirty="0"/>
              <a:t>з</a:t>
            </a:r>
            <a:r>
              <a:rPr lang="ru-RU" sz="7200" dirty="0" smtClean="0"/>
              <a:t>а</a:t>
            </a:r>
          </a:p>
          <a:p>
            <a:pPr marL="0" indent="0" algn="ctr">
              <a:buNone/>
            </a:pPr>
            <a:r>
              <a:rPr lang="ru-RU" sz="7200" dirty="0"/>
              <a:t>в</a:t>
            </a:r>
            <a:r>
              <a:rPr lang="ru-RU" sz="7200" dirty="0" smtClean="0"/>
              <a:t>нимание!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66850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848872" cy="69269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Структура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90465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 smtClean="0"/>
              <a:t>ВВЕДЕНИЕ	</a:t>
            </a:r>
          </a:p>
          <a:p>
            <a:pPr marL="0" indent="0">
              <a:buNone/>
            </a:pPr>
            <a:r>
              <a:rPr lang="ru-RU" sz="2200" b="1" dirty="0" smtClean="0"/>
              <a:t>Глава 1. Внеурочная деятельность в системе образования</a:t>
            </a:r>
            <a:r>
              <a:rPr lang="ru-RU" sz="2200" dirty="0" smtClean="0"/>
              <a:t>	</a:t>
            </a:r>
          </a:p>
          <a:p>
            <a:pPr marL="0" indent="0">
              <a:buNone/>
            </a:pPr>
            <a:r>
              <a:rPr lang="ru-RU" sz="2200" dirty="0" smtClean="0"/>
              <a:t>1.1. Понятие внеурочной деятельности	</a:t>
            </a:r>
          </a:p>
          <a:p>
            <a:pPr marL="0" indent="0">
              <a:buNone/>
            </a:pPr>
            <a:r>
              <a:rPr lang="ru-RU" sz="2200" dirty="0" smtClean="0"/>
              <a:t>1.2. Виды, направления, формы внеурочной деятельности	</a:t>
            </a:r>
          </a:p>
          <a:p>
            <a:pPr marL="0" indent="0">
              <a:buNone/>
            </a:pPr>
            <a:r>
              <a:rPr lang="ru-RU" sz="2200" dirty="0" smtClean="0"/>
              <a:t>1.3. Необходимость изучения родного края	</a:t>
            </a:r>
          </a:p>
          <a:p>
            <a:pPr marL="0" indent="0">
              <a:buNone/>
            </a:pPr>
            <a:r>
              <a:rPr lang="ru-RU" sz="2200" b="1" dirty="0" smtClean="0"/>
              <a:t>Глава 2. Разработка программы внеурочной деятельности «Страницы истории родного края»</a:t>
            </a:r>
            <a:r>
              <a:rPr lang="ru-RU" sz="2200" dirty="0" smtClean="0"/>
              <a:t>	</a:t>
            </a:r>
          </a:p>
          <a:p>
            <a:pPr marL="0" indent="0">
              <a:buNone/>
            </a:pPr>
            <a:r>
              <a:rPr lang="ru-RU" sz="2200" dirty="0" smtClean="0"/>
              <a:t>2.1. Методические рекомендации по разработке программы внеурочной деятельности	</a:t>
            </a:r>
          </a:p>
          <a:p>
            <a:pPr marL="0" indent="0">
              <a:buNone/>
            </a:pPr>
            <a:r>
              <a:rPr lang="ru-RU" sz="2200" dirty="0" smtClean="0"/>
              <a:t>2.2. Разработка программы внеурочной деятельности «Страницы истории родного края»	</a:t>
            </a:r>
          </a:p>
          <a:p>
            <a:pPr marL="0" indent="0">
              <a:buNone/>
            </a:pPr>
            <a:r>
              <a:rPr lang="ru-RU" sz="2200" dirty="0" smtClean="0"/>
              <a:t>2.3. Разработка кружкового занятия по программе «Страницы истории родного края»	</a:t>
            </a:r>
          </a:p>
          <a:p>
            <a:pPr marL="0" indent="0">
              <a:buNone/>
            </a:pPr>
            <a:r>
              <a:rPr lang="ru-RU" sz="2200" dirty="0" smtClean="0"/>
              <a:t>ЗАКЛЮЧЕНИЕ	</a:t>
            </a:r>
          </a:p>
          <a:p>
            <a:pPr marL="0" indent="0">
              <a:buNone/>
            </a:pPr>
            <a:r>
              <a:rPr lang="ru-RU" sz="2200" dirty="0" smtClean="0"/>
              <a:t>СПИСОК ИСПОЛЬЗВАННОЙ ЛИТЕРАТУРЫ	</a:t>
            </a:r>
          </a:p>
          <a:p>
            <a:pPr marL="0" indent="0">
              <a:buNone/>
            </a:pPr>
            <a:r>
              <a:rPr lang="ru-RU" sz="2200" dirty="0" smtClean="0"/>
              <a:t>ПРИЛОЖЕНИЕ 	</a:t>
            </a:r>
          </a:p>
          <a:p>
            <a:pPr marL="0" indent="0">
              <a:buNone/>
            </a:pPr>
            <a:r>
              <a:rPr lang="ru-RU" sz="2200" dirty="0" smtClean="0"/>
              <a:t>	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51365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В </a:t>
            </a:r>
            <a:r>
              <a:rPr lang="ru-RU" sz="4000" dirty="0"/>
              <a:t>начальной </a:t>
            </a:r>
            <a:r>
              <a:rPr lang="ru-RU" sz="4000" dirty="0" smtClean="0"/>
              <a:t>школе </a:t>
            </a:r>
            <a:r>
              <a:rPr lang="ru-RU" sz="4000" dirty="0"/>
              <a:t>дается общая информация о стране, в которой живут дети, родители, учителя, но почти не упоминаете о Родном крае, области и районе проживания </a:t>
            </a:r>
            <a:r>
              <a:rPr lang="ru-RU" sz="4000" dirty="0" smtClean="0"/>
              <a:t>учащихся.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506266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79712" y="476672"/>
            <a:ext cx="5472608" cy="639762"/>
          </a:xfrm>
        </p:spPr>
        <p:txBody>
          <a:bodyPr>
            <a:noAutofit/>
          </a:bodyPr>
          <a:lstStyle/>
          <a:p>
            <a:r>
              <a:rPr lang="ru-RU" sz="3600" dirty="0" smtClean="0"/>
              <a:t>Объект исследования: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47664" y="1196752"/>
            <a:ext cx="6192688" cy="79208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в</a:t>
            </a:r>
            <a:r>
              <a:rPr lang="ru-RU" sz="3200" dirty="0" smtClean="0"/>
              <a:t>неурочная деятельность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123728" y="3212976"/>
            <a:ext cx="5985991" cy="639762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Предмет исследования:</a:t>
            </a:r>
            <a:endParaRPr lang="ru-RU" sz="36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259632" y="4077072"/>
            <a:ext cx="7056783" cy="1152127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600" dirty="0"/>
              <a:t>программа внеурочной деятельности «Страницы истории родного края».</a:t>
            </a:r>
            <a:endParaRPr lang="ru-RU" sz="3600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741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Цель работы: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	</a:t>
            </a:r>
            <a:r>
              <a:rPr lang="ru-RU" sz="4000" dirty="0"/>
              <a:t>В</a:t>
            </a:r>
            <a:r>
              <a:rPr lang="ru-RU" sz="4000" dirty="0" smtClean="0"/>
              <a:t>ыявить </a:t>
            </a:r>
            <a:r>
              <a:rPr lang="ru-RU" sz="4000" dirty="0"/>
              <a:t>воспитательный потенциал внеурочной деятельности и разработать программу по духовно-нравственному направлению «Страницы истории родного края».</a:t>
            </a:r>
            <a:endParaRPr lang="ru-RU" sz="4000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360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Задачи: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328592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ru-RU" dirty="0"/>
              <a:t>1) обозначить методические рекомендации по разработке программы внеурочной деятельности «Страницы истории родного края»;</a:t>
            </a:r>
          </a:p>
          <a:p>
            <a:r>
              <a:rPr lang="ru-RU" dirty="0"/>
              <a:t>2) разработать программу по внеурочной деятельности «Страницы истории родного края» в начальной школе и указать методические рекомендации по ее использованию;</a:t>
            </a:r>
          </a:p>
          <a:p>
            <a:r>
              <a:rPr lang="ru-RU" dirty="0"/>
              <a:t>3) разработать кружковое занятие по программе внеурочной деятельности «Страницы истории родного края».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0640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	Внеурочная </a:t>
            </a:r>
            <a:r>
              <a:rPr lang="ru-RU" b="1" dirty="0"/>
              <a:t>деятельность</a:t>
            </a:r>
            <a:r>
              <a:rPr lang="ru-RU" dirty="0"/>
              <a:t> — комплекс видов активности (кроме обучения), реализация которых способствует успешному освоению детьми основной образовательной </a:t>
            </a:r>
            <a:r>
              <a:rPr lang="ru-RU" dirty="0" smtClean="0"/>
              <a:t>программы.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	</a:t>
            </a:r>
            <a:r>
              <a:rPr lang="ru-RU" b="1" dirty="0" smtClean="0"/>
              <a:t>Направления внеурочной деятельности:</a:t>
            </a:r>
            <a:endParaRPr lang="ru-RU" sz="2400" b="1" dirty="0" smtClean="0"/>
          </a:p>
          <a:p>
            <a:r>
              <a:rPr lang="ru-RU" sz="2800" dirty="0" err="1" smtClean="0"/>
              <a:t>Общеинтеллектуальное</a:t>
            </a:r>
            <a:r>
              <a:rPr lang="ru-RU" sz="2800" dirty="0" smtClean="0"/>
              <a:t>; </a:t>
            </a:r>
          </a:p>
          <a:p>
            <a:r>
              <a:rPr lang="ru-RU" sz="2800" dirty="0" smtClean="0"/>
              <a:t> Спортивно-оздоровительное;</a:t>
            </a:r>
          </a:p>
          <a:p>
            <a:r>
              <a:rPr lang="ru-RU" sz="2800" dirty="0" smtClean="0"/>
              <a:t>Социальное;</a:t>
            </a:r>
          </a:p>
          <a:p>
            <a:r>
              <a:rPr lang="ru-RU" sz="2800" dirty="0" smtClean="0"/>
              <a:t>Общекультурное;</a:t>
            </a:r>
          </a:p>
          <a:p>
            <a:r>
              <a:rPr lang="ru-RU" sz="2800" dirty="0" smtClean="0"/>
              <a:t>Духовно-нравственное.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65031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5858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Виды внеурочной деятельности: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112568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Игровая;</a:t>
            </a:r>
          </a:p>
          <a:p>
            <a:pPr lvl="0"/>
            <a:r>
              <a:rPr lang="ru-RU" dirty="0"/>
              <a:t>Познавательная;</a:t>
            </a:r>
          </a:p>
          <a:p>
            <a:pPr lvl="0"/>
            <a:r>
              <a:rPr lang="ru-RU" dirty="0"/>
              <a:t>Проблемно-ценностное общение;</a:t>
            </a:r>
          </a:p>
          <a:p>
            <a:pPr lvl="0"/>
            <a:r>
              <a:rPr lang="ru-RU" dirty="0"/>
              <a:t>Досугово-развлекательная;</a:t>
            </a:r>
          </a:p>
          <a:p>
            <a:pPr lvl="0"/>
            <a:r>
              <a:rPr lang="ru-RU" dirty="0"/>
              <a:t>Художественная;</a:t>
            </a:r>
          </a:p>
          <a:p>
            <a:pPr lvl="0"/>
            <a:r>
              <a:rPr lang="ru-RU" dirty="0"/>
              <a:t>Социальное творчество;</a:t>
            </a:r>
          </a:p>
          <a:p>
            <a:pPr lvl="0"/>
            <a:r>
              <a:rPr lang="ru-RU" dirty="0"/>
              <a:t>Трудовая;</a:t>
            </a:r>
          </a:p>
          <a:p>
            <a:pPr lvl="0"/>
            <a:r>
              <a:rPr lang="ru-RU" dirty="0"/>
              <a:t>Спортивно-оздоровительная;</a:t>
            </a:r>
          </a:p>
          <a:p>
            <a:pPr lvl="0"/>
            <a:r>
              <a:rPr lang="ru-RU" dirty="0"/>
              <a:t>Туристско-краеведческая.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7685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программы внеурочной деятельности: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Титульный лист;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Пояснительная записка;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Учебно-тематический план;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Содержание курса;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Ресурсное обеспечение реализации программы;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Рекомендуемая литература.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9416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204</Words>
  <Application>Microsoft Office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Курсовая работа на тему: Разработка программы внеурочной деятельности «Страницы истории родного края»   </vt:lpstr>
      <vt:lpstr>Структура</vt:lpstr>
      <vt:lpstr>Проблема</vt:lpstr>
      <vt:lpstr>Презентация PowerPoint</vt:lpstr>
      <vt:lpstr>Цель работы:</vt:lpstr>
      <vt:lpstr>Задачи:</vt:lpstr>
      <vt:lpstr>Презентация PowerPoint</vt:lpstr>
      <vt:lpstr>Виды внеурочной деятельности:</vt:lpstr>
      <vt:lpstr>Структура программы внеурочной деятельности:</vt:lpstr>
      <vt:lpstr>Презентация PowerPoint</vt:lpstr>
      <vt:lpstr>Разработка кружкового занятия по программе «Страницы истории родного края»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Курсовая работа на тему: Разработка программы внеурочной деятельности «Страницы истории родного края»   </dc:title>
  <dc:creator>Наташа</dc:creator>
  <cp:lastModifiedBy>Наташа</cp:lastModifiedBy>
  <cp:revision>14</cp:revision>
  <dcterms:created xsi:type="dcterms:W3CDTF">2020-04-30T14:58:14Z</dcterms:created>
  <dcterms:modified xsi:type="dcterms:W3CDTF">2020-05-13T11:49:08Z</dcterms:modified>
</cp:coreProperties>
</file>