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71" r:id="rId11"/>
    <p:sldId id="272" r:id="rId12"/>
    <p:sldId id="269" r:id="rId13"/>
    <p:sldId id="270" r:id="rId14"/>
    <p:sldId id="273" r:id="rId15"/>
  </p:sldIdLst>
  <p:sldSz cx="9144000" cy="6858000" type="screen4x3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01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2-02T08:12:40.585" v="34" actId="790"/>
      <pc:docMkLst>
        <pc:docMk/>
      </pc:docMkLst>
      <pc:sldChg chg="modSp modNotes">
        <pc:chgData name="Fake Test User" userId="SID-0" providerId="Test" clId="FakeClientId" dt="2019-02-02T08:12:26.587" v="30" actId="790"/>
        <pc:sldMkLst>
          <pc:docMk/>
          <pc:sldMk cId="2135784908" sldId="259"/>
        </pc:sldMkLst>
        <pc:spChg chg="mod">
          <ac:chgData name="Fake Test User" userId="SID-0" providerId="Test" clId="FakeClientId" dt="2019-02-02T08:08:05.445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2-02T08:08:05.445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 modNotes">
        <pc:chgData name="Fake Test User" userId="SID-0" providerId="Test" clId="FakeClientId" dt="2019-02-02T08:12:30.461" v="31" actId="790"/>
        <pc:sldMkLst>
          <pc:docMk/>
          <pc:sldMk cId="1260473878" sldId="260"/>
        </pc:sldMkLst>
        <pc:spChg chg="mod">
          <ac:chgData name="Fake Test User" userId="SID-0" providerId="Test" clId="FakeClientId" dt="2019-02-02T08:08:10.257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2-02T08:08:10.257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 modNotes">
        <pc:chgData name="Fake Test User" userId="SID-0" providerId="Test" clId="FakeClientId" dt="2019-02-02T08:12:33.445" v="32" actId="790"/>
        <pc:sldMkLst>
          <pc:docMk/>
          <pc:sldMk cId="3804297505" sldId="261"/>
        </pc:sldMkLst>
      </pc:sldChg>
      <pc:sldChg chg="modSp modNotes">
        <pc:chgData name="Fake Test User" userId="SID-0" providerId="Test" clId="FakeClientId" dt="2019-02-02T08:12:36.711" v="33" actId="790"/>
        <pc:sldMkLst>
          <pc:docMk/>
          <pc:sldMk cId="584969848" sldId="262"/>
        </pc:sldMkLst>
        <pc:spChg chg="mod">
          <ac:chgData name="Fake Test User" userId="SID-0" providerId="Test" clId="FakeClientId" dt="2019-02-02T08:09:58.642" v="1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2-02T08:09:58.642" v="14" actId="790"/>
          <ac:spMkLst>
            <pc:docMk/>
            <pc:sldMk cId="584969848" sldId="262"/>
            <ac:spMk id="11" creationId="{00000000-0000-0000-0000-000000000000}"/>
          </ac:spMkLst>
        </pc:spChg>
        <pc:graphicFrameChg chg="modGraphic">
          <ac:chgData name="Fake Test User" userId="SID-0" providerId="Test" clId="FakeClientId" dt="2019-02-02T08:09:54.704" v="13" actId="790"/>
          <ac:graphicFrameMkLst>
            <pc:docMk/>
            <pc:sldMk cId="584969848" sldId="262"/>
            <ac:graphicFrameMk id="4" creationId="{00000000-0000-0000-0000-000000000000}"/>
          </ac:graphicFrameMkLst>
        </pc:graphicFrameChg>
      </pc:sldChg>
      <pc:sldChg chg="modNotes">
        <pc:chgData name="Fake Test User" userId="SID-0" providerId="Test" clId="FakeClientId" dt="2019-02-02T08:12:40.585" v="34" actId="790"/>
        <pc:sldMkLst>
          <pc:docMk/>
          <pc:sldMk cId="4221454049" sldId="263"/>
        </pc:sldMkLst>
      </pc:sldChg>
      <pc:sldMasterChg chg="modSldLayout">
        <pc:chgData name="Fake Test User" userId="SID-0" providerId="Test" clId="FakeClientId" dt="2019-02-02T08:11:28.246" v="2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2-02T08:10:42.420" v="1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2-02T08:10:42.420" v="1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0:42.420" v="1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0:42.420" v="1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2-02T08:10:42.420" v="1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2-02T08:10:42.420" v="1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0:46.186" v="1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2-02T08:10:46.186" v="1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0:46.186" v="1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0:46.186" v="1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2-02T08:10:46.186" v="1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2-02T08:10:46.186" v="1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0:49.811" v="1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2-02T08:10:49.811" v="1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0:49.811" v="1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0:49.811" v="1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2-02T08:10:49.811" v="1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2-02T08:10:49.811" v="1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0:55.170" v="1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2-02T08:10:55.170" v="1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0:55.170" v="1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2-02T08:10:55.170" v="1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2-02T08:10:55.170" v="1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2-02T08:10:55.170" v="1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2-02T08:10:55.170" v="1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1:02.966" v="1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2-02T08:11:02.966" v="1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1:02.966" v="1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1:02.966" v="1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2-02T08:11:02.966" v="1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2-02T08:11:02.966" v="1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2-02T08:11:02.966" v="1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2-02T08:11:02.966" v="1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2-02T08:11:02.966" v="1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1:07.169" v="2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2-02T08:11:07.169" v="2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1:07.169" v="2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1:07.169" v="2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2-02T08:11:07.169" v="2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1:11.622" v="2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2-02T08:11:11.622" v="2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1:11.622" v="2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1:11.622" v="2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1:15.700" v="2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2-02T08:11:15.700" v="2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1:15.700" v="2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1:15.700" v="2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2-02T08:11:15.700" v="2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2-02T08:11:15.700" v="2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2-02T08:11:15.700" v="2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1:19.278" v="2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2-02T08:11:19.278" v="2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1:19.278" v="2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1:19.278" v="2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2-02T08:11:19.278" v="2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2-02T08:11:19.278" v="2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2-02T08:11:19.278" v="2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1:24.293" v="2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2-02T08:11:24.293" v="2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1:24.293" v="2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1:24.293" v="2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2-02T08:11:24.293" v="2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2-02T08:11:24.293" v="2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2-02T08:11:28.246" v="2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2-02T08:11:28.246" v="2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2-02T08:11:28.246" v="2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2-02T08:11:28.246" v="2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2-02T08:11:28.246" v="2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2-02T08:11:28.246" v="2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B1AFFAB-2C58-4D96-982D-41B5F5681175}" type="datetime1">
              <a:rPr lang="ru-RU" smtClean="0"/>
              <a:t>12.05.2020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DB1DDF6-D432-4D63-8DF4-DF7227D81478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560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495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371600" y="4343399"/>
            <a:ext cx="64008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9" name="Нижний колонтитул 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33B302B3-93D1-4A28-83C6-2AAB3BDD3CBF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1D5F06-0587-47BA-A160-471D52BE5586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22313" y="1"/>
            <a:ext cx="77724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722313" y="2697164"/>
            <a:ext cx="7772400" cy="1131887"/>
          </a:xfrm>
        </p:spPr>
        <p:txBody>
          <a:bodyPr rtlCol="0" anchor="t"/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BA95247-4C5A-43DF-9CFD-B13F1F64E1D1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9" name="Объект 8"/>
          <p:cNvSpPr>
            <a:spLocks noGrp="1"/>
          </p:cNvSpPr>
          <p:nvPr>
            <p:ph sz="quarter" idx="13" hasCustomPrompt="1"/>
          </p:nvPr>
        </p:nvSpPr>
        <p:spPr>
          <a:xfrm>
            <a:off x="459604" y="1828801"/>
            <a:ext cx="4041648" cy="3429255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4648200" y="1828786"/>
            <a:ext cx="4038600" cy="3429015"/>
          </a:xfrm>
        </p:spPr>
        <p:txBody>
          <a:bodyPr rtlCol="0"/>
          <a:lstStyle>
            <a:lvl1pPr>
              <a:defRPr sz="18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3477C62-9EB0-4B11-9F18-22F1C4BB4128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457200" y="1840825"/>
            <a:ext cx="4040188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1800" b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13" hasCustomPrompt="1"/>
          </p:nvPr>
        </p:nvSpPr>
        <p:spPr>
          <a:xfrm>
            <a:off x="457200" y="2453473"/>
            <a:ext cx="4041648" cy="2834031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648201" y="1840825"/>
            <a:ext cx="4041775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1800" b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3" name="Объект 12"/>
          <p:cNvSpPr>
            <a:spLocks noGrp="1"/>
          </p:cNvSpPr>
          <p:nvPr>
            <p:ph sz="quarter" idx="14" hasCustomPrompt="1"/>
          </p:nvPr>
        </p:nvSpPr>
        <p:spPr>
          <a:xfrm>
            <a:off x="4650928" y="2453475"/>
            <a:ext cx="4041648" cy="2833709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DDD37D-D2A1-4F63-9EDA-25FA5BD3DFDC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F55DC52-70E2-4F42-9707-F9C25FF04C1F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DAB6F86-DF36-4B44-A475-1C87DEC2D58F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907088" y="266700"/>
            <a:ext cx="3008313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1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719138" y="273052"/>
            <a:ext cx="4995863" cy="4984748"/>
          </a:xfrm>
        </p:spPr>
        <p:txBody>
          <a:bodyPr rtlCol="0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5907088" y="2438402"/>
            <a:ext cx="3008313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F37747-7D07-41CE-A2FB-4444B32DF9F1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679577" y="228600"/>
            <a:ext cx="5711824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100" b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 hasCustomPrompt="1"/>
          </p:nvPr>
        </p:nvSpPr>
        <p:spPr>
          <a:xfrm>
            <a:off x="1508127" y="1597800"/>
            <a:ext cx="6054724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679577" y="5579250"/>
            <a:ext cx="5711824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2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05B96DC-7C99-45EF-8131-B5CF7FD0EDC0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041594EE-20DA-46F2-AC0F-6324EB199A92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4983161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40"/>
            <a:ext cx="6019800" cy="4983161"/>
          </a:xfrm>
        </p:spPr>
        <p:txBody>
          <a:bodyPr vert="eaVert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667DE6A-FC39-4026-B54E-909C950EA321}" type="datetime1">
              <a:rPr lang="ru-RU" noProof="0" smtClean="0"/>
              <a:t>12.05.2020</a:t>
            </a:fld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46262"/>
            <a:ext cx="82296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019207" y="6137409"/>
            <a:ext cx="274073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477617" y="6137409"/>
            <a:ext cx="879782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9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0D7B98B2-1F9C-4498-A009-16AD4E1F3504}" type="datetime1">
              <a:rPr lang="ru-RU" noProof="0" smtClean="0"/>
              <a:t>12.05.2020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75073" y="6137409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9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grpSp>
        <p:nvGrpSpPr>
          <p:cNvPr id="7" name="Группа 6" descr="Кустарник на морском берегу">
            <a:extLst>
              <a:ext uri="{FF2B5EF4-FFF2-40B4-BE49-F238E27FC236}">
                <a16:creationId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8335" y="4291013"/>
            <a:ext cx="9135665" cy="2589212"/>
            <a:chOff x="11112" y="4291013"/>
            <a:chExt cx="12180887" cy="2589212"/>
          </a:xfrm>
        </p:grpSpPr>
        <p:sp>
          <p:nvSpPr>
            <p:cNvPr id="8" name="Овал 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135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Полилиния 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ru-RU" sz="1350" noProof="0" dirty="0"/>
            </a:p>
          </p:txBody>
        </p:sp>
        <p:grpSp>
          <p:nvGrpSpPr>
            <p:cNvPr id="11" name="Группа 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Группа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Группа 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Полилиния 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  <p:sp>
                <p:nvSpPr>
                  <p:cNvPr id="119" name="Полилиния 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</p:grpSp>
            <p:grpSp>
              <p:nvGrpSpPr>
                <p:cNvPr id="96" name="Группа 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Полилиния 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  <p:sp>
                <p:nvSpPr>
                  <p:cNvPr id="117" name="Полилиния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</p:grpSp>
            <p:sp>
              <p:nvSpPr>
                <p:cNvPr id="97" name="Полилиния 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98" name="Полилиния 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99" name="Полилиния 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grpSp>
              <p:nvGrpSpPr>
                <p:cNvPr id="100" name="Группа 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Полилиния 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  <p:sp>
                <p:nvSpPr>
                  <p:cNvPr id="113" name="Полилиния 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  <p:sp>
                <p:nvSpPr>
                  <p:cNvPr id="114" name="Полилиния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  <p:sp>
                <p:nvSpPr>
                  <p:cNvPr id="115" name="Полилиния 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</p:grpSp>
            <p:sp>
              <p:nvSpPr>
                <p:cNvPr id="101" name="Полилиния 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02" name="Полилиния 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03" name="Полилиния 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04" name="Полилиния 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05" name="Полилиния 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06" name="Полилиния 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07" name="Полилиния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08" name="Полилиния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09" name="Полилиния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10" name="Полилиния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111" name="Полилиния 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</p:grpSp>
          <p:sp>
            <p:nvSpPr>
              <p:cNvPr id="56" name="Полилиния 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grpSp>
            <p:nvGrpSpPr>
              <p:cNvPr id="57" name="Группа 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Полилиния 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93" name="Полилиния 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94" name="Полилиния 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</p:grpSp>
          <p:sp>
            <p:nvSpPr>
              <p:cNvPr id="58" name="Полилиния 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59" name="Полилиния 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grpSp>
            <p:nvGrpSpPr>
              <p:cNvPr id="60" name="Группа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Полилиния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91" name="Полилиния 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</p:grpSp>
          <p:sp>
            <p:nvSpPr>
              <p:cNvPr id="61" name="Полилиния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grpSp>
            <p:nvGrpSpPr>
              <p:cNvPr id="62" name="Группа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Полилиния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84" name="Полилиния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grpSp>
              <p:nvGrpSpPr>
                <p:cNvPr id="85" name="Группа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Полилиния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  <p:sp>
                <p:nvSpPr>
                  <p:cNvPr id="89" name="Полилиния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ru-RU" sz="1350" noProof="0" dirty="0"/>
                  </a:p>
                </p:txBody>
              </p:sp>
            </p:grpSp>
            <p:sp>
              <p:nvSpPr>
                <p:cNvPr id="86" name="Полилиния 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87" name="Полилиния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</p:grpSp>
          <p:sp>
            <p:nvSpPr>
              <p:cNvPr id="63" name="Полилиния 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64" name="Полилиния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65" name="Полилиния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66" name="Полилиния 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67" name="Полилиния 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68" name="Полилиния 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69" name="Полилиния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70" name="Полилиния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71" name="Полилиния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72" name="Полилиния 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73" name="Полилиния 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74" name="Полилиния 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grpSp>
            <p:nvGrpSpPr>
              <p:cNvPr id="75" name="Группа 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Полилиния 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82" name="Полилиния 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</p:grpSp>
          <p:sp>
            <p:nvSpPr>
              <p:cNvPr id="76" name="Полилиния 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77" name="Полилиния 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78" name="Полилиния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79" name="Полилиния 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80" name="Полилиния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</p:grpSp>
        <p:grpSp>
          <p:nvGrpSpPr>
            <p:cNvPr id="12" name="Группа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Группа 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Полилиния 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1" name="Полилиния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2" name="Полилиния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3" name="Полилиния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4" name="Полилиния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5" name="Полилиния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6" name="Полилиния 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7" name="Полилиния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8" name="Полилиния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49" name="Полилиния 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50" name="Полилиния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51" name="Полилиния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52" name="Полилиния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53" name="Полилиния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  <p:sp>
              <p:nvSpPr>
                <p:cNvPr id="54" name="Полилиния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ru-RU" sz="1350" noProof="0" dirty="0"/>
                </a:p>
              </p:txBody>
            </p:sp>
          </p:grpSp>
          <p:sp>
            <p:nvSpPr>
              <p:cNvPr id="14" name="Полилиния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15" name="Полилиния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16" name="Полилиния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17" name="Полилиния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18" name="Полилиния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19" name="Полилиния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0" name="Полилиния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1" name="Полилиния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2" name="Полилиния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3" name="Полилиния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4" name="Полилиния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5" name="Полилиния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6" name="Полилиния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7" name="Полилиния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8" name="Полилиния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29" name="Полилиния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0" name="Полилиния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1" name="Полилиния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2" name="Полилиния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3" name="Полилиния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4" name="Полилиния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5" name="Полилиния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6" name="Полилиния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7" name="Полилиния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8" name="Полилиния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  <p:sp>
            <p:nvSpPr>
              <p:cNvPr id="39" name="Полилиния 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ru-RU" sz="1350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685800" rtl="0" eaLnBrk="1" latinLnBrk="0" hangingPunct="1">
        <a:lnSpc>
          <a:spcPts val="4350"/>
        </a:lnSpc>
        <a:spcBef>
          <a:spcPct val="0"/>
        </a:spcBef>
        <a:buNone/>
        <a:defRPr sz="36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288" userDrawn="1">
          <p15:clr>
            <a:srgbClr val="F26B43"/>
          </p15:clr>
        </p15:guide>
        <p15:guide id="6" pos="547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44847"/>
            <a:ext cx="7772400" cy="1783307"/>
          </a:xfrm>
        </p:spPr>
        <p:txBody>
          <a:bodyPr rtlCol="0"/>
          <a:lstStyle/>
          <a:p>
            <a:r>
              <a:rPr lang="ru-RU" sz="3600" dirty="0"/>
              <a:t>Курсовая </a:t>
            </a:r>
            <a:r>
              <a:rPr lang="ru-RU" sz="3600" dirty="0" smtClean="0"/>
              <a:t>работа на </a:t>
            </a:r>
            <a:r>
              <a:rPr lang="ru-RU" sz="3600" dirty="0"/>
              <a:t>тему:</a:t>
            </a:r>
            <a:br>
              <a:rPr lang="ru-RU" sz="3600" dirty="0"/>
            </a:br>
            <a:r>
              <a:rPr lang="ru-RU" sz="3600" dirty="0"/>
              <a:t>«Внеурочная работа по предмету в начальной </a:t>
            </a:r>
            <a:r>
              <a:rPr lang="ru-RU" sz="3600" dirty="0" smtClean="0"/>
              <a:t>школе</a:t>
            </a:r>
            <a:r>
              <a:rPr lang="ru-RU" sz="3600" dirty="0" smtClean="0">
                <a:effectLst/>
              </a:rPr>
              <a:t>»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7400" y="4507172"/>
            <a:ext cx="6400800" cy="1219200"/>
          </a:xfrm>
        </p:spPr>
        <p:txBody>
          <a:bodyPr rtlCol="0">
            <a:normAutofit lnSpcReduction="10000"/>
          </a:bodyPr>
          <a:lstStyle/>
          <a:p>
            <a:pPr algn="r">
              <a:lnSpc>
                <a:spcPct val="90000"/>
              </a:lnSpc>
            </a:pPr>
            <a:r>
              <a:rPr lang="ru-RU" dirty="0"/>
              <a:t>Выполнила : студентка 3 курса </a:t>
            </a:r>
          </a:p>
          <a:p>
            <a:pPr algn="r">
              <a:lnSpc>
                <a:spcPct val="90000"/>
              </a:lnSpc>
            </a:pPr>
            <a:r>
              <a:rPr lang="ru-RU" dirty="0"/>
              <a:t>Лебедева Евгения Сергеевна</a:t>
            </a:r>
          </a:p>
          <a:p>
            <a:pPr algn="r">
              <a:lnSpc>
                <a:spcPct val="90000"/>
              </a:lnSpc>
            </a:pPr>
            <a:r>
              <a:rPr lang="ru-RU" dirty="0"/>
              <a:t>Научный руководитель:  </a:t>
            </a:r>
          </a:p>
          <a:p>
            <a:pPr algn="r">
              <a:lnSpc>
                <a:spcPct val="90000"/>
              </a:lnSpc>
            </a:pPr>
            <a:r>
              <a:rPr lang="ru-RU" dirty="0"/>
              <a:t>Николаева Людмила Николаевна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44249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chemeClr val="tx2"/>
                </a:solidFill>
              </a:rPr>
              <a:t>ГБП ОУ «</a:t>
            </a:r>
            <a:r>
              <a:rPr lang="ru-RU" dirty="0" err="1">
                <a:solidFill>
                  <a:schemeClr val="tx2"/>
                </a:solidFill>
              </a:rPr>
              <a:t>Калязинский</a:t>
            </a:r>
            <a:r>
              <a:rPr lang="ru-RU" dirty="0">
                <a:solidFill>
                  <a:schemeClr val="tx2"/>
                </a:solidFill>
              </a:rPr>
              <a:t> колледж»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>Преподавание в начальных классах 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>(очное обучение)</a:t>
            </a:r>
            <a:endParaRPr lang="ru-RU" sz="1600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5966345"/>
            <a:ext cx="4572000" cy="5909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dirty="0">
                <a:solidFill>
                  <a:schemeClr val="tx2"/>
                </a:solidFill>
              </a:rPr>
              <a:t>Калязин</a:t>
            </a:r>
          </a:p>
          <a:p>
            <a:pPr algn="ctr">
              <a:lnSpc>
                <a:spcPct val="90000"/>
              </a:lnSpc>
            </a:pPr>
            <a:r>
              <a:rPr lang="ru-RU" dirty="0">
                <a:solidFill>
                  <a:schemeClr val="tx2"/>
                </a:solidFill>
              </a:rPr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275"/>
          </a:xfrm>
        </p:spPr>
        <p:txBody>
          <a:bodyPr/>
          <a:lstStyle/>
          <a:p>
            <a:r>
              <a:rPr lang="ru-RU" dirty="0"/>
              <a:t>Структура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275"/>
            <a:ext cx="8229600" cy="5691115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ВВЕДЕНИЕ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Глава 1. </a:t>
            </a:r>
            <a:r>
              <a:rPr lang="ru-RU" altLang="ru-RU" sz="2000" dirty="0" smtClean="0"/>
              <a:t>Теоретические </a:t>
            </a:r>
            <a:r>
              <a:rPr lang="ru-RU" altLang="ru-RU" sz="2000" dirty="0"/>
              <a:t>аспекты внеурочной деятельности в начальной школе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 smtClean="0"/>
              <a:t>1.1 Сущность </a:t>
            </a:r>
            <a:r>
              <a:rPr lang="ru-RU" altLang="ru-RU" sz="2000" dirty="0"/>
              <a:t>внеурочной деятельности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1.2 Виды, направления, формы внеурочной деятельности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1.3 Патриотическое воспитание младших школьников.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Глава 2. Применение внеурочной работы по патриотическому направлению в начальной школе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2.1 Методические рекомендации по патриотическому воспитанию детей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2.2 Разработка программы внеурочной деятельности по патриотическому направлению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2.3 Составление конспекта по программе «Моя малая родина» в рамках кружка «Юные патриоты»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ЗАКЛЮЧЕНИЕ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СПИСОК  ИСПОЛЬЗОВАННЫХ  ИСТОЧНИКОВ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ПРИЛОЖЕНИЕ 1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ПРИЛОЖЕНИЕ 2</a:t>
            </a:r>
          </a:p>
          <a:p>
            <a:pPr marL="0" lvl="0" indent="0" defTabSz="914400">
              <a:lnSpc>
                <a:spcPct val="100000"/>
              </a:lnSpc>
              <a:buClrTx/>
              <a:buSzTx/>
              <a:buNone/>
            </a:pPr>
            <a:r>
              <a:rPr lang="ru-RU" altLang="ru-RU" sz="2000" dirty="0"/>
              <a:t>ПРИЛОЖЕНИЕ 3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4899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6262"/>
            <a:ext cx="7895230" cy="6239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Внеурочная деятельность</a:t>
            </a:r>
            <a:endParaRPr lang="ru-RU" sz="24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3446462"/>
            <a:ext cx="7895230" cy="623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6858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О</a:t>
            </a:r>
            <a:r>
              <a:rPr lang="ru-RU" sz="2400" dirty="0" smtClean="0"/>
              <a:t>сновные </a:t>
            </a:r>
            <a:r>
              <a:rPr lang="ru-RU" sz="2400" dirty="0"/>
              <a:t>формы внеурочной работы по </a:t>
            </a:r>
            <a:r>
              <a:rPr lang="ru-RU" sz="2400" dirty="0" smtClean="0"/>
              <a:t>истории</a:t>
            </a:r>
            <a:endParaRPr lang="ru-RU" sz="24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57200" y="849573"/>
            <a:ext cx="8229600" cy="7506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ts val="4350"/>
              </a:lnSpc>
              <a:spcBef>
                <a:spcPct val="0"/>
              </a:spcBef>
              <a:buNone/>
              <a:defRPr sz="3600" kern="1200">
                <a:solidFill>
                  <a:schemeClr val="accent1">
                    <a:lumMod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Объект исследования:</a:t>
            </a: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914400" y="2576417"/>
            <a:ext cx="8229600" cy="7506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ts val="4350"/>
              </a:lnSpc>
              <a:spcBef>
                <a:spcPct val="0"/>
              </a:spcBef>
              <a:buNone/>
              <a:defRPr sz="3600" kern="1200">
                <a:solidFill>
                  <a:schemeClr val="accent1">
                    <a:lumMod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Предмет исследования: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170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dirty="0"/>
              <a:t>И</a:t>
            </a:r>
            <a:r>
              <a:rPr lang="ru-RU" sz="2400" dirty="0" smtClean="0"/>
              <a:t>сследовать </a:t>
            </a:r>
            <a:r>
              <a:rPr lang="ru-RU" sz="2400" dirty="0"/>
              <a:t>внеурочную работу по предмету окружающий мир в разделе истории в начальной школе.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545911"/>
            <a:ext cx="8229600" cy="7506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ts val="4350"/>
              </a:lnSpc>
              <a:spcBef>
                <a:spcPct val="0"/>
              </a:spcBef>
              <a:buNone/>
              <a:defRPr sz="3600" kern="1200">
                <a:solidFill>
                  <a:schemeClr val="accent1">
                    <a:lumMod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Цель работы: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158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50627"/>
          </a:xfrm>
        </p:spPr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50627"/>
            <a:ext cx="8229600" cy="5650173"/>
          </a:xfrm>
          <a:solidFill>
            <a:schemeClr val="bg1"/>
          </a:solidFill>
        </p:spPr>
        <p:txBody>
          <a:bodyPr>
            <a:normAutofit/>
          </a:bodyPr>
          <a:lstStyle/>
          <a:p>
            <a:pPr lvl="0"/>
            <a:r>
              <a:rPr lang="ru-RU" sz="2000" dirty="0"/>
              <a:t>Дать определению понятию внеурочная деятельность и выявить ее задачи;</a:t>
            </a:r>
          </a:p>
          <a:p>
            <a:pPr lvl="0"/>
            <a:r>
              <a:rPr lang="ru-RU" sz="2000" dirty="0"/>
              <a:t>Выделить направления, формы и виды внеурочной деятельности;</a:t>
            </a:r>
          </a:p>
          <a:p>
            <a:pPr lvl="0"/>
            <a:r>
              <a:rPr lang="ru-RU" sz="2000" dirty="0"/>
              <a:t>Выделить основные формы внеклассной работы по истории в школе и выявить особенности каждой из них;</a:t>
            </a:r>
          </a:p>
          <a:p>
            <a:pPr lvl="0"/>
            <a:r>
              <a:rPr lang="ru-RU" sz="2000" dirty="0"/>
              <a:t>Дать понятие патриотизм и патриотическое воспитание младших школьников.</a:t>
            </a:r>
          </a:p>
          <a:p>
            <a:pPr lvl="0"/>
            <a:r>
              <a:rPr lang="ru-RU" sz="2000" dirty="0"/>
              <a:t>Показать наиболее распространенные методы, используемые преподавателями во внеклассной работе;</a:t>
            </a:r>
          </a:p>
          <a:p>
            <a:pPr lvl="0"/>
            <a:r>
              <a:rPr lang="ru-RU" sz="2000" dirty="0"/>
              <a:t>Дать методические рекомендации по патриотическому воспитанию детей</a:t>
            </a:r>
          </a:p>
          <a:p>
            <a:pPr lvl="0"/>
            <a:r>
              <a:rPr lang="ru-RU" sz="2000" dirty="0"/>
              <a:t>Разработать программу по организации внеурочной деятельности по патриотическому воспитанию в начальной школе;</a:t>
            </a:r>
          </a:p>
          <a:p>
            <a:pPr lvl="0"/>
            <a:r>
              <a:rPr lang="ru-RU" sz="2000" dirty="0"/>
              <a:t>Разработать на основе программы конспект для кружка.</a:t>
            </a:r>
          </a:p>
        </p:txBody>
      </p:sp>
    </p:spTree>
    <p:extLst>
      <p:ext uri="{BB962C8B-B14F-4D97-AF65-F5344CB8AC3E}">
        <p14:creationId xmlns:p14="http://schemas.microsoft.com/office/powerpoint/2010/main" val="4086678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2746" y="393166"/>
            <a:ext cx="8229600" cy="1021284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Внеурочная работа </a:t>
            </a:r>
            <a:r>
              <a:rPr lang="ru-RU" sz="2000" dirty="0" smtClean="0"/>
              <a:t>- как </a:t>
            </a:r>
            <a:r>
              <a:rPr lang="ru-RU" sz="2000" dirty="0"/>
              <a:t>форма организации учащихся для выполнения после обязательных уроков, связанных с изучением курса практических работ по индивидуальным и групповым заданиям учителя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8996" y="1771181"/>
            <a:ext cx="7742049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</a:rPr>
              <a:t>С</a:t>
            </a:r>
            <a:r>
              <a:rPr lang="ru-RU" sz="2000" dirty="0" smtClean="0">
                <a:solidFill>
                  <a:schemeClr val="tx2"/>
                </a:solidFill>
              </a:rPr>
              <a:t>тановление </a:t>
            </a:r>
            <a:r>
              <a:rPr lang="ru-RU" sz="2000" dirty="0">
                <a:solidFill>
                  <a:schemeClr val="tx2"/>
                </a:solidFill>
              </a:rPr>
              <a:t>понятие «внеурочной деятельности» в России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91522" y="2306034"/>
            <a:ext cx="6097001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</a:rPr>
              <a:t>Первый этап – возникновение (1905-1917 гг.)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113112" y="2812588"/>
            <a:ext cx="5053819" cy="400110"/>
          </a:xfrm>
          <a:prstGeom prst="rect">
            <a:avLst/>
          </a:prstGeom>
          <a:ln>
            <a:solidFill>
              <a:schemeClr val="bg2"/>
            </a:solidFill>
          </a:ln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Второй этап – становление (1918 - 1939 гг.). </a:t>
            </a:r>
            <a:endParaRPr lang="ru-RU" sz="2000" dirty="0">
              <a:solidFill>
                <a:schemeClr val="tx2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45381" y="3292228"/>
            <a:ext cx="4550798" cy="400110"/>
          </a:xfrm>
          <a:prstGeom prst="rect">
            <a:avLst/>
          </a:prstGeom>
          <a:ln>
            <a:solidFill>
              <a:schemeClr val="bg2"/>
            </a:solidFill>
          </a:ln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Третий этап – развитие (1940 – 1960 гг.)</a:t>
            </a:r>
            <a:endParaRPr lang="ru-RU" sz="2000" dirty="0"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95410" y="3896483"/>
            <a:ext cx="4629537" cy="400110"/>
          </a:xfrm>
          <a:prstGeom prst="rect">
            <a:avLst/>
          </a:prstGeom>
          <a:ln>
            <a:solidFill>
              <a:schemeClr val="bg2"/>
            </a:solidFill>
          </a:ln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Четвертый этап – расцвет (1961 1986 гг.)</a:t>
            </a:r>
            <a:endParaRPr lang="ru-RU" sz="2000" dirty="0">
              <a:solidFill>
                <a:schemeClr val="tx2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37728" y="4438431"/>
            <a:ext cx="4966103" cy="400110"/>
          </a:xfrm>
          <a:prstGeom prst="rect">
            <a:avLst/>
          </a:prstGeom>
          <a:ln>
            <a:solidFill>
              <a:schemeClr val="bg2"/>
            </a:solidFill>
          </a:ln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Пятый этап – кризис, спад (1987 – 1992 гг.).</a:t>
            </a:r>
            <a:endParaRPr lang="ru-RU" sz="2000" dirty="0">
              <a:solidFill>
                <a:schemeClr val="tx2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48599" y="4981852"/>
            <a:ext cx="4572000" cy="707886"/>
          </a:xfrm>
          <a:prstGeom prst="rect">
            <a:avLst/>
          </a:prstGeom>
          <a:ln>
            <a:solidFill>
              <a:schemeClr val="bg2"/>
            </a:solidFill>
          </a:ln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Шестой этап – стабилизация, выход из кризиса (с 1993 г. По настоящее время). </a:t>
            </a:r>
            <a:endParaRPr lang="ru-RU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496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247" y="218364"/>
            <a:ext cx="8229600" cy="2227998"/>
          </a:xfrm>
          <a:solidFill>
            <a:schemeClr val="bg1"/>
          </a:solidFill>
        </p:spPr>
        <p:txBody>
          <a:bodyPr/>
          <a:lstStyle/>
          <a:p>
            <a:pPr algn="l"/>
            <a:r>
              <a:rPr lang="ru-RU" sz="2000" b="1" dirty="0">
                <a:solidFill>
                  <a:schemeClr val="tx2"/>
                </a:solidFill>
                <a:effectLst/>
              </a:rPr>
              <a:t>Целью внеурочной деятельности </a:t>
            </a:r>
            <a:r>
              <a:rPr lang="ru-RU" sz="2000" dirty="0">
                <a:solidFill>
                  <a:schemeClr val="tx2"/>
                </a:solidFill>
                <a:effectLst/>
              </a:rPr>
              <a:t>является создание условий для проявления и развития ребенком своих интересов на основе свободного выбора, постижения духовно-нравственных ценностей и культурных традиций.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3247" y="2446362"/>
            <a:ext cx="8229600" cy="378270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ts val="4350"/>
              </a:lnSpc>
              <a:spcBef>
                <a:spcPct val="0"/>
              </a:spcBef>
              <a:buNone/>
              <a:defRPr sz="3600" kern="1200">
                <a:solidFill>
                  <a:schemeClr val="accent1">
                    <a:lumMod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ru-RU" sz="2000" b="1" dirty="0">
                <a:solidFill>
                  <a:schemeClr val="tx2"/>
                </a:solidFill>
                <a:effectLst/>
              </a:rPr>
              <a:t>Задачи внеурочной работы:</a:t>
            </a:r>
            <a:endParaRPr lang="ru-RU" sz="2000" dirty="0">
              <a:solidFill>
                <a:schemeClr val="tx2"/>
              </a:solidFill>
              <a:effectLst/>
            </a:endParaRPr>
          </a:p>
          <a:p>
            <a:pPr marL="171450" lvl="0" indent="-1714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  <a:effectLst/>
              </a:rPr>
              <a:t>расширение общекультурного кругозора;</a:t>
            </a:r>
          </a:p>
          <a:p>
            <a:pPr marL="171450" lvl="0" indent="-1714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  <a:effectLst/>
              </a:rPr>
              <a:t>формирование нравственных духовных, эстетических ценностей;</a:t>
            </a:r>
          </a:p>
          <a:p>
            <a:pPr marL="171450" lvl="0" indent="-1714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  <a:effectLst/>
              </a:rPr>
              <a:t>создание пространства для межличностного, </a:t>
            </a:r>
            <a:r>
              <a:rPr lang="ru-RU" sz="2000" dirty="0" err="1">
                <a:solidFill>
                  <a:schemeClr val="tx2"/>
                </a:solidFill>
                <a:effectLst/>
              </a:rPr>
              <a:t>межвозрастного</a:t>
            </a:r>
            <a:r>
              <a:rPr lang="ru-RU" sz="2000" dirty="0">
                <a:solidFill>
                  <a:schemeClr val="tx2"/>
                </a:solidFill>
                <a:effectLst/>
              </a:rPr>
              <a:t>, </a:t>
            </a:r>
            <a:r>
              <a:rPr lang="ru-RU" sz="2000" dirty="0" err="1">
                <a:solidFill>
                  <a:schemeClr val="tx2"/>
                </a:solidFill>
                <a:effectLst/>
              </a:rPr>
              <a:t>межпоколенческого</a:t>
            </a:r>
            <a:r>
              <a:rPr lang="ru-RU" sz="2000" dirty="0">
                <a:solidFill>
                  <a:schemeClr val="tx2"/>
                </a:solidFill>
                <a:effectLst/>
              </a:rPr>
              <a:t> общения;</a:t>
            </a:r>
          </a:p>
          <a:p>
            <a:pPr marL="171450" lvl="0" indent="-1714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  <a:effectLst/>
              </a:rPr>
              <a:t>включение в личностно значимые творческие виды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836287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053" y="433138"/>
            <a:ext cx="3418764" cy="3419476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Направления внеурочной деятельности:</a:t>
            </a:r>
            <a:endParaRPr lang="ru-RU" dirty="0"/>
          </a:p>
          <a:p>
            <a:pPr lvl="0"/>
            <a:r>
              <a:rPr lang="ru-RU" dirty="0" err="1"/>
              <a:t>Общеинтеллектуальное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Спортивно-оздоровительное;</a:t>
            </a:r>
          </a:p>
          <a:p>
            <a:pPr lvl="0"/>
            <a:r>
              <a:rPr lang="ru-RU" dirty="0"/>
              <a:t>Социальное;</a:t>
            </a:r>
          </a:p>
          <a:p>
            <a:pPr lvl="0"/>
            <a:r>
              <a:rPr lang="ru-RU" dirty="0"/>
              <a:t>Общекультурное;</a:t>
            </a:r>
          </a:p>
          <a:p>
            <a:pPr lvl="0"/>
            <a:r>
              <a:rPr lang="ru-RU" dirty="0"/>
              <a:t>Духовно-нравственное;</a:t>
            </a:r>
          </a:p>
          <a:p>
            <a:pPr lvl="0"/>
            <a:r>
              <a:rPr lang="ru-RU" dirty="0"/>
              <a:t>Патриотическое воспитание.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77218" y="136524"/>
            <a:ext cx="3309582" cy="55715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Выделяют такие виды внеурочной деятельности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Игровая;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Познавательная;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Проблемно-ценностное общение;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Досугово-развлекательная;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Художественная;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Социальное творчество;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Трудовая;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Спортивно-оздоровительная;</a:t>
            </a:r>
            <a:endParaRPr lang="ru-RU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Туристско-краеведческая. </a:t>
            </a:r>
            <a:endParaRPr lang="ru-RU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2794" y="4110253"/>
            <a:ext cx="2859206" cy="19389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 anchor="ctr" anchorCtr="1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</a:rPr>
              <a:t>Формы</a:t>
            </a:r>
            <a:r>
              <a:rPr lang="ru-RU" sz="2000" dirty="0" smtClean="0">
                <a:solidFill>
                  <a:schemeClr val="tx2"/>
                </a:solidFill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2"/>
                </a:solidFill>
              </a:rPr>
              <a:t>Массовые</a:t>
            </a:r>
            <a:endParaRPr lang="ru-RU" sz="2000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Групповые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Индивидуальные</a:t>
            </a:r>
          </a:p>
          <a:p>
            <a:endParaRPr lang="ru-RU" sz="2000" dirty="0" smtClean="0">
              <a:solidFill>
                <a:schemeClr val="tx2"/>
              </a:solidFill>
            </a:endParaRPr>
          </a:p>
          <a:p>
            <a:endParaRPr lang="ru-RU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971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325" y="832513"/>
            <a:ext cx="8229600" cy="5162265"/>
          </a:xfrm>
          <a:solidFill>
            <a:schemeClr val="bg1"/>
          </a:solidFill>
        </p:spPr>
        <p:txBody>
          <a:bodyPr/>
          <a:lstStyle/>
          <a:p>
            <a:pPr algn="l"/>
            <a:r>
              <a:rPr lang="ru-RU" sz="2000" b="1" dirty="0">
                <a:solidFill>
                  <a:schemeClr val="tx2"/>
                </a:solidFill>
                <a:effectLst/>
              </a:rPr>
              <a:t>Патриотизм</a:t>
            </a:r>
            <a:r>
              <a:rPr lang="ru-RU" sz="2000" dirty="0">
                <a:solidFill>
                  <a:schemeClr val="tx2"/>
                </a:solidFill>
                <a:effectLst/>
              </a:rPr>
              <a:t> — это особое эмоциональное переживание своей принадлежности к стране и своему гражданству, языку, </a:t>
            </a:r>
            <a:r>
              <a:rPr lang="ru-RU" sz="2000" dirty="0" smtClean="0">
                <a:solidFill>
                  <a:schemeClr val="tx2"/>
                </a:solidFill>
                <a:effectLst/>
              </a:rPr>
              <a:t>традициям.</a:t>
            </a:r>
            <a:r>
              <a:rPr lang="ru-RU" sz="2000" dirty="0">
                <a:solidFill>
                  <a:schemeClr val="tx2"/>
                </a:solidFill>
                <a:effectLst/>
              </a:rPr>
              <a:t/>
            </a:r>
            <a:br>
              <a:rPr lang="ru-RU" sz="2000" dirty="0">
                <a:solidFill>
                  <a:schemeClr val="tx2"/>
                </a:solidFill>
                <a:effectLst/>
              </a:rPr>
            </a:br>
            <a:r>
              <a:rPr lang="ru-RU" sz="2000" b="1" dirty="0">
                <a:solidFill>
                  <a:schemeClr val="tx2"/>
                </a:solidFill>
                <a:effectLst/>
              </a:rPr>
              <a:t>Воспитание</a:t>
            </a:r>
            <a:r>
              <a:rPr lang="ru-RU" sz="2000" dirty="0">
                <a:solidFill>
                  <a:schemeClr val="tx2"/>
                </a:solidFill>
                <a:effectLst/>
              </a:rPr>
              <a:t> — это специально организованное, целенаправленное и управляемое воздействие коллектива, воспитателей на воспитываемого с целью формирования у него заданных качеств, осуществляемое в учебно-воспитательных учреждениях и охватывающее весь </a:t>
            </a:r>
            <a:r>
              <a:rPr lang="ru-RU" sz="2000" dirty="0" smtClean="0">
                <a:solidFill>
                  <a:schemeClr val="tx2"/>
                </a:solidFill>
                <a:effectLst/>
              </a:rPr>
              <a:t>учебно-воспитательный</a:t>
            </a:r>
            <a:r>
              <a:rPr lang="ru-RU" sz="2000" dirty="0">
                <a:solidFill>
                  <a:schemeClr val="tx2"/>
                </a:solidFill>
                <a:effectLst/>
              </a:rPr>
              <a:t> </a:t>
            </a:r>
            <a:r>
              <a:rPr lang="ru-RU" sz="2000" dirty="0" smtClean="0">
                <a:solidFill>
                  <a:schemeClr val="tx2"/>
                </a:solidFill>
                <a:effectLst/>
              </a:rPr>
              <a:t>процесс.</a:t>
            </a:r>
            <a:endParaRPr lang="ru-RU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582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цели патриотического воспитания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2400" dirty="0" smtClean="0"/>
              <a:t>Воспитание </a:t>
            </a:r>
            <a:r>
              <a:rPr lang="ru-RU" sz="2400" dirty="0"/>
              <a:t>у обучающихся чувства патриотизма;</a:t>
            </a:r>
          </a:p>
          <a:p>
            <a:pPr lvl="0"/>
            <a:r>
              <a:rPr lang="ru-RU" sz="2400" dirty="0"/>
              <a:t>Развитие и углубление знаний об истории и культуре России и родного края;</a:t>
            </a:r>
          </a:p>
          <a:p>
            <a:r>
              <a:rPr lang="ru-RU" sz="2400" dirty="0"/>
              <a:t>Развитие способностей осмысливать события и явления действительности во взаимосвязи прошлого, настоящего и будущего</a:t>
            </a:r>
          </a:p>
        </p:txBody>
      </p:sp>
    </p:spTree>
    <p:extLst>
      <p:ext uri="{BB962C8B-B14F-4D97-AF65-F5344CB8AC3E}">
        <p14:creationId xmlns:p14="http://schemas.microsoft.com/office/powerpoint/2010/main" val="4264478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задачи патриотического воспитания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846262"/>
            <a:ext cx="8229600" cy="4895732"/>
          </a:xfrm>
          <a:solidFill>
            <a:schemeClr val="bg1"/>
          </a:solidFill>
        </p:spPr>
        <p:txBody>
          <a:bodyPr>
            <a:noAutofit/>
          </a:bodyPr>
          <a:lstStyle/>
          <a:p>
            <a:pPr lvl="0"/>
            <a:r>
              <a:rPr lang="ru-RU" sz="2400" dirty="0" smtClean="0"/>
              <a:t>формировать </a:t>
            </a:r>
            <a:r>
              <a:rPr lang="ru-RU" sz="2400" dirty="0"/>
              <a:t>осознанное отношение к Отечеству, его прошлому, настоящему и будущему на основе исторических ценностей и роли России в судьбах мира;</a:t>
            </a:r>
          </a:p>
          <a:p>
            <a:pPr lvl="0"/>
            <a:r>
              <a:rPr lang="ru-RU" sz="2400" dirty="0"/>
              <a:t>развивать гражданственность и национальное самосознание учащихся;</a:t>
            </a:r>
          </a:p>
          <a:p>
            <a:pPr lvl="0"/>
            <a:r>
              <a:rPr lang="ru-RU" sz="2400" dirty="0"/>
              <a:t>развивать и углублять знания об истории и культуре родного края.</a:t>
            </a:r>
          </a:p>
          <a:p>
            <a:pPr lvl="0"/>
            <a:r>
              <a:rPr lang="ru-RU" sz="2400" dirty="0"/>
              <a:t>формировать у учащихся чувства гордости за героическое прошлое своей Родины;</a:t>
            </a:r>
          </a:p>
          <a:p>
            <a:pPr lvl="0"/>
            <a:r>
              <a:rPr lang="ru-RU" sz="2400" dirty="0"/>
              <a:t>воспитывать у обучающихся готовность к защите Отечества, действиям в экстремальных ситуациях.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03606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6382" y="2146513"/>
            <a:ext cx="8229600" cy="4445356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Задачи:</a:t>
            </a:r>
            <a:endParaRPr lang="ru-RU" sz="2400" dirty="0" smtClean="0"/>
          </a:p>
          <a:p>
            <a:r>
              <a:rPr lang="ru-RU" sz="2400" dirty="0" smtClean="0"/>
              <a:t>Повышения </a:t>
            </a:r>
            <a:r>
              <a:rPr lang="ru-RU" sz="2400" dirty="0"/>
              <a:t>качества патриотического воспитания в </a:t>
            </a:r>
            <a:r>
              <a:rPr lang="ru-RU" sz="2400" dirty="0" smtClean="0"/>
              <a:t>школе;</a:t>
            </a:r>
          </a:p>
          <a:p>
            <a:r>
              <a:rPr lang="ru-RU" sz="2400" dirty="0" smtClean="0"/>
              <a:t>Обновление</a:t>
            </a:r>
            <a:r>
              <a:rPr lang="ru-RU" sz="2400" dirty="0"/>
              <a:t> содержания патриотического воспитания, расширение спектра активных форм и методов работы по данному </a:t>
            </a:r>
            <a:r>
              <a:rPr lang="ru-RU" sz="2400" dirty="0" smtClean="0"/>
              <a:t>направлению;</a:t>
            </a:r>
          </a:p>
          <a:p>
            <a:r>
              <a:rPr lang="ru-RU" sz="2400" dirty="0" smtClean="0"/>
              <a:t>Развитие </a:t>
            </a:r>
            <a:r>
              <a:rPr lang="ru-RU" sz="2400" dirty="0"/>
              <a:t>форм и методов патриотического воспитания на основе новых информационных </a:t>
            </a:r>
            <a:r>
              <a:rPr lang="ru-RU" sz="2400" dirty="0" smtClean="0"/>
              <a:t>технологий;</a:t>
            </a:r>
          </a:p>
          <a:p>
            <a:r>
              <a:rPr lang="ru-RU" sz="2400" dirty="0" smtClean="0"/>
              <a:t>Усиление </a:t>
            </a:r>
            <a:r>
              <a:rPr lang="ru-RU" sz="2400" dirty="0"/>
              <a:t>роли семьи в патриотическом воспитании младшего поколения.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66382" y="395785"/>
            <a:ext cx="8229600" cy="1600200"/>
          </a:xfrm>
        </p:spPr>
        <p:txBody>
          <a:bodyPr/>
          <a:lstStyle/>
          <a:p>
            <a:r>
              <a:rPr lang="ru-RU" sz="2000" dirty="0" smtClean="0">
                <a:effectLst/>
              </a:rPr>
              <a:t>Методические рекомендации «Эффективность использования различных форм и методов в воспитании обучающихся как патриотов своей страны».</a:t>
            </a:r>
            <a:endParaRPr lang="ru-RU" sz="2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89605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/>
              <a:t>2 класс по курсу окружающий мир (исторический блок)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Кружок «Юный краевед» </a:t>
            </a:r>
            <a:br>
              <a:rPr lang="ru-RU" sz="2400" dirty="0"/>
            </a:br>
            <a:r>
              <a:rPr lang="ru-RU" sz="2400" dirty="0"/>
              <a:t>Программа «Малый город, большая история» (2 класс</a:t>
            </a:r>
            <a:r>
              <a:rPr lang="ru-RU" sz="2400" dirty="0" smtClean="0"/>
              <a:t>)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6261"/>
            <a:ext cx="8229600" cy="4813845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 smtClean="0"/>
              <a:t>Цель</a:t>
            </a:r>
            <a:r>
              <a:rPr lang="ru-RU" sz="2000" b="1" dirty="0"/>
              <a:t> программы</a:t>
            </a:r>
            <a:r>
              <a:rPr lang="ru-RU" sz="2000" dirty="0"/>
              <a:t>: вовлечение первоклассников в деятельность, направленную на приобретение социальных знаний, первичного понимания социальной реальности и повседневной жизни.</a:t>
            </a:r>
          </a:p>
          <a:p>
            <a:pPr marL="0" indent="0">
              <a:buNone/>
            </a:pPr>
            <a:r>
              <a:rPr lang="ru-RU" sz="2000" b="1" dirty="0"/>
              <a:t>Задачи программы:</a:t>
            </a:r>
            <a:endParaRPr lang="ru-RU" sz="2000" dirty="0"/>
          </a:p>
          <a:p>
            <a:pPr lvl="0"/>
            <a:r>
              <a:rPr lang="ru-RU" sz="2000" dirty="0"/>
              <a:t>изучение истории Калязина и </a:t>
            </a:r>
            <a:r>
              <a:rPr lang="ru-RU" sz="2000" dirty="0" err="1"/>
              <a:t>Калязинского</a:t>
            </a:r>
            <a:r>
              <a:rPr lang="ru-RU" sz="2000" dirty="0"/>
              <a:t> района;</a:t>
            </a:r>
          </a:p>
          <a:p>
            <a:pPr lvl="0"/>
            <a:r>
              <a:rPr lang="ru-RU" sz="2000" dirty="0"/>
              <a:t>формирование умений и навыков в изучении истории края, способах её изображения и описания, в отборе и сохранении в ценных материалах;</a:t>
            </a:r>
          </a:p>
          <a:p>
            <a:pPr lvl="0"/>
            <a:r>
              <a:rPr lang="ru-RU" sz="2000" dirty="0"/>
              <a:t>развитие интереса к истории своего края;</a:t>
            </a:r>
          </a:p>
          <a:p>
            <a:pPr lvl="0"/>
            <a:r>
              <a:rPr lang="ru-RU" sz="2000" dirty="0"/>
              <a:t>укрепление духовных ценностей;</a:t>
            </a:r>
          </a:p>
          <a:p>
            <a:pPr lvl="0"/>
            <a:r>
              <a:rPr lang="ru-RU" sz="2000" dirty="0"/>
              <a:t>повышение культурного уровня обучающихся.</a:t>
            </a:r>
          </a:p>
          <a:p>
            <a:r>
              <a:rPr lang="ru-RU" sz="2000" dirty="0"/>
              <a:t>Программа рассчитана на обучающихся 2 класса.</a:t>
            </a:r>
          </a:p>
          <a:p>
            <a:r>
              <a:rPr lang="ru-RU" sz="2000" dirty="0"/>
              <a:t>Занятия проводятся 1 раз в неделю (33 часа).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252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1805" y="1509752"/>
            <a:ext cx="8229600" cy="16002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93199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с оформлением &quot;Морской берег&quot;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20_TF03460566" id="{3AE68EB3-04A6-4F9E-880F-2C2F7834BB52}" vid="{C0B3AC11-CB96-409A-8825-90C382057D67}"/>
    </a:ext>
  </a:extLst>
</a:theme>
</file>

<file path=ppt/theme/theme2.xml><?xml version="1.0" encoding="utf-8"?>
<a:theme xmlns:a="http://schemas.openxmlformats.org/drawingml/2006/main" name="Тема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Слайды с оформлением Морской берег</Template>
  <TotalTime>75</TotalTime>
  <Words>527</Words>
  <Application>Microsoft Office PowerPoint</Application>
  <PresentationFormat>Экран (4:3)</PresentationFormat>
  <Paragraphs>102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Calibri</vt:lpstr>
      <vt:lpstr>Century Gothic</vt:lpstr>
      <vt:lpstr>Courier New</vt:lpstr>
      <vt:lpstr>Palatino Linotype</vt:lpstr>
      <vt:lpstr>Symbol</vt:lpstr>
      <vt:lpstr>Times New Roman</vt:lpstr>
      <vt:lpstr>Шаблон с оформлением "Морской берег"</vt:lpstr>
      <vt:lpstr>Курсовая работа на тему: «Внеурочная работа по предмету в начальной школе»</vt:lpstr>
      <vt:lpstr>Структура</vt:lpstr>
      <vt:lpstr>Презентация PowerPoint</vt:lpstr>
      <vt:lpstr>Презентация PowerPoint</vt:lpstr>
      <vt:lpstr>Задачи:</vt:lpstr>
      <vt:lpstr>Презентация PowerPoint</vt:lpstr>
      <vt:lpstr>Целью внеурочной деятельности является создание условий для проявления и развития ребенком своих интересов на основе свободного выбора, постижения духовно-нравственных ценностей и культурных традиций.</vt:lpstr>
      <vt:lpstr>Презентация PowerPoint</vt:lpstr>
      <vt:lpstr>Патриотизм — это особое эмоциональное переживание своей принадлежности к стране и своему гражданству, языку, традициям. Воспитание — это специально организованное, целенаправленное и управляемое воздействие коллектива, воспитателей на воспитываемого с целью формирования у него заданных качеств, осуществляемое в учебно-воспитательных учреждениях и охватывающее весь учебно-воспитательный процесс.</vt:lpstr>
      <vt:lpstr>Основные цели патриотического воспитания:</vt:lpstr>
      <vt:lpstr>Основные задачи патриотического воспитания:</vt:lpstr>
      <vt:lpstr>Методические рекомендации «Эффективность использования различных форм и методов в воспитании обучающихся как патриотов своей страны».</vt:lpstr>
      <vt:lpstr>2 класс по курсу окружающий мир (исторический блок) Кружок «Юный краевед»  Программа «Малый город, большая история» (2 класс)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Курсовая работа (проект) на тему: «Внеурочная работа по предмету в начальной школе»</dc:title>
  <dc:creator>User</dc:creator>
  <cp:lastModifiedBy>User</cp:lastModifiedBy>
  <cp:revision>11</cp:revision>
  <dcterms:created xsi:type="dcterms:W3CDTF">2020-05-10T14:27:58Z</dcterms:created>
  <dcterms:modified xsi:type="dcterms:W3CDTF">2020-05-12T16:27:16Z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