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72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73" r:id="rId12"/>
    <p:sldId id="265" r:id="rId13"/>
    <p:sldId id="266" r:id="rId14"/>
    <p:sldId id="267" r:id="rId15"/>
    <p:sldId id="274" r:id="rId16"/>
    <p:sldId id="275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17C5E96-D7AD-4FE1-BEA6-3422772B594F}" type="datetimeFigureOut">
              <a:rPr lang="ru-RU" smtClean="0"/>
              <a:t>25.03.2014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41E17B3-1FF3-4ACC-A6FC-05742B6100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7030A0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Методы обучения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5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67544" y="1340768"/>
            <a:ext cx="4040188" cy="639762"/>
          </a:xfrm>
        </p:spPr>
        <p:txBody>
          <a:bodyPr>
            <a:normAutofit/>
          </a:bodyPr>
          <a:lstStyle/>
          <a:p>
            <a:r>
              <a:rPr lang="ru-RU" sz="3200" cap="all" dirty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иллюстрация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Предполагает </a:t>
            </a:r>
            <a:r>
              <a:rPr lang="ru-RU" dirty="0"/>
              <a:t>показ ученикам иллюстративных пособий: плакатов, таблиц, картин, карт. зарисовок на доске и пр.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0" y="1772816"/>
            <a:ext cx="4041775" cy="639762"/>
          </a:xfrm>
        </p:spPr>
        <p:txBody>
          <a:bodyPr/>
          <a:lstStyle/>
          <a:p>
            <a:r>
              <a:rPr lang="ru-RU" sz="3200" cap="all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демонстрация</a:t>
            </a:r>
            <a:endParaRPr lang="ru-RU" sz="3200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4008" y="2132856"/>
            <a:ext cx="4041775" cy="3951288"/>
          </a:xfrm>
        </p:spPr>
        <p:txBody>
          <a:bodyPr/>
          <a:lstStyle/>
          <a:p>
            <a:r>
              <a:rPr lang="ru-RU" dirty="0" smtClean="0"/>
              <a:t>Синтез </a:t>
            </a:r>
            <a:r>
              <a:rPr lang="ru-RU" dirty="0"/>
              <a:t>словесных (рассказа, объяснения) и наглядных приемов, связанных с демонстрацией диафильмов, кинофильмов, приборов, опытов, технических установок и пр. </a:t>
            </a:r>
          </a:p>
        </p:txBody>
      </p:sp>
    </p:spTree>
    <p:extLst>
      <p:ext uri="{BB962C8B-B14F-4D97-AF65-F5344CB8AC3E}">
        <p14:creationId xmlns:p14="http://schemas.microsoft.com/office/powerpoint/2010/main" val="404469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выработки учебных </a:t>
            </a:r>
            <a:r>
              <a:rPr lang="ru-RU" dirty="0"/>
              <a:t>у</a:t>
            </a:r>
            <a:r>
              <a:rPr lang="ru-RU" dirty="0" smtClean="0"/>
              <a:t>мений и накопление опыта учебной 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564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упражнения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lang="ru-RU" dirty="0" smtClean="0"/>
              <a:t>Повторное </a:t>
            </a:r>
            <a:r>
              <a:rPr lang="ru-RU" dirty="0"/>
              <a:t>(многократное) выполнение умственного или письменного действия с целью углубления своих знаний и выработки соответствующих учебных умений и </a:t>
            </a:r>
            <a:r>
              <a:rPr lang="ru-RU" dirty="0" smtClean="0"/>
              <a:t>навыков.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3022104"/>
            <a:ext cx="6984776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/>
              <a:t>По характеру учебной деятельности упражнения  </a:t>
            </a:r>
            <a:r>
              <a:rPr lang="ru-RU" dirty="0" smtClean="0"/>
              <a:t>подразделяются на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3211" y="4509120"/>
            <a:ext cx="2051720" cy="11695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i="1" u="sng" dirty="0"/>
              <a:t>Устные упражнения</a:t>
            </a:r>
            <a:r>
              <a:rPr lang="ru-RU" sz="1400" u="sng" dirty="0"/>
              <a:t> </a:t>
            </a:r>
            <a:r>
              <a:rPr lang="ru-RU" sz="1400" dirty="0"/>
              <a:t>способствуют развитию логического мышления, памяти, речи и внимания учащихся.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10905" y="4239534"/>
            <a:ext cx="2304256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i="1" u="sng" dirty="0"/>
              <a:t>Письменные упражнения</a:t>
            </a:r>
            <a:r>
              <a:rPr lang="ru-RU" sz="1400" u="sng" dirty="0"/>
              <a:t> </a:t>
            </a:r>
            <a:r>
              <a:rPr lang="ru-RU" sz="1400" dirty="0"/>
              <a:t>используются для закрепления знаний и выработки умений письма.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78624" y="4478342"/>
            <a:ext cx="2483768" cy="123110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1400" i="1" u="sng" dirty="0"/>
              <a:t>Графические упражнения</a:t>
            </a:r>
            <a:r>
              <a:rPr lang="ru-RU" sz="1400" u="sng" dirty="0"/>
              <a:t> </a:t>
            </a:r>
            <a:r>
              <a:rPr lang="ru-RU" sz="1400" dirty="0"/>
              <a:t>заключаются в выполнении рисунков, зарисовок, при проведении экскурсий, практических </a:t>
            </a:r>
            <a:r>
              <a:rPr lang="ru-RU" sz="1400" dirty="0" smtClean="0"/>
              <a:t>работ</a:t>
            </a:r>
            <a:r>
              <a:rPr lang="ru-RU" sz="1400" dirty="0"/>
              <a:t>.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138997" y="3391808"/>
            <a:ext cx="648072" cy="848098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1691680" y="3391808"/>
            <a:ext cx="1008112" cy="1086534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660232" y="3391808"/>
            <a:ext cx="936104" cy="1086534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98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Лабораторные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</a:t>
            </a:r>
            <a:r>
              <a:rPr lang="ru-RU" dirty="0"/>
              <a:t>проведение учащимися по заданию  учителя опытов с использованием приборов, инструментов и других  технических приспособлений, т. е. это изучение учащимися каких- либо явлений с помощью специального оборудования</a:t>
            </a:r>
            <a:r>
              <a:rPr lang="ru-RU" dirty="0" smtClean="0"/>
              <a:t>.</a:t>
            </a:r>
          </a:p>
          <a:p>
            <a:r>
              <a:rPr lang="ru-RU" dirty="0"/>
              <a:t> Лабораторные  работы могут носить </a:t>
            </a:r>
            <a:r>
              <a:rPr lang="ru-RU" b="1" i="1" dirty="0"/>
              <a:t>иллюстративный</a:t>
            </a:r>
            <a:r>
              <a:rPr lang="ru-RU" dirty="0"/>
              <a:t> или </a:t>
            </a:r>
            <a:r>
              <a:rPr lang="ru-RU" b="1" i="1" dirty="0"/>
              <a:t>исследовательский</a:t>
            </a:r>
            <a:r>
              <a:rPr lang="ru-RU" dirty="0"/>
              <a:t> </a:t>
            </a:r>
            <a:r>
              <a:rPr lang="ru-RU" dirty="0" smtClean="0"/>
              <a:t>характер.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29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Практические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Представляет </a:t>
            </a:r>
            <a:r>
              <a:rPr lang="ru-RU" dirty="0"/>
              <a:t>собой осуществление учащимися предметной деятельности с целью накопления опыта использования уже имеющихся знаний и получения новых, относящихся к использованию предмета знаний. </a:t>
            </a:r>
            <a:endParaRPr lang="ru-RU" dirty="0" smtClean="0"/>
          </a:p>
          <a:p>
            <a:r>
              <a:rPr lang="ru-RU" dirty="0"/>
              <a:t>Чаще всего они применяются  на уроках труда (лепка из пластилина, составление мозаичных  картинок из листьев деревьев, шишек и пр.). Работы могут проводиться не только в классе, но и за пределами школы (измерения на местности, работа на пришкольном участке).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691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закрепления и повторения изученного материала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64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повторение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Процесс </a:t>
            </a:r>
            <a:r>
              <a:rPr lang="ru-RU" dirty="0"/>
              <a:t>словесного или письменного воспроизведении выполняемых ранее (или аналогичных им)    учебных </a:t>
            </a:r>
            <a:r>
              <a:rPr lang="ru-RU" dirty="0" smtClean="0"/>
              <a:t>заданий.</a:t>
            </a:r>
          </a:p>
          <a:p>
            <a:r>
              <a:rPr lang="ru-RU" dirty="0"/>
              <a:t>В конце каждого урока    необходимо проводить подведение итогов с упоминанием того   нового, что освоили учащиеся на этом уроке. Подобное окончание урока представляет собой краткую форму повторения пройденного материала. </a:t>
            </a:r>
          </a:p>
        </p:txBody>
      </p:sp>
    </p:spTree>
    <p:extLst>
      <p:ext uri="{BB962C8B-B14F-4D97-AF65-F5344CB8AC3E}">
        <p14:creationId xmlns:p14="http://schemas.microsoft.com/office/powerpoint/2010/main" val="294924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эмоционального стимулирования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100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успех в обучении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Создание     </a:t>
            </a:r>
            <a:r>
              <a:rPr lang="ru-RU" dirty="0"/>
              <a:t>цепочки ситуаций, в которых учащийся добивается в учении хороших      результатов, что ведет к возникновению у него чувства уверенности в своих силах и легкости процесса обучения</a:t>
            </a:r>
            <a:r>
              <a:rPr lang="ru-RU" dirty="0" smtClean="0"/>
              <a:t>.</a:t>
            </a:r>
          </a:p>
          <a:p>
            <a:r>
              <a:rPr lang="ru-RU" dirty="0"/>
              <a:t>Другим приемом, способствующим созданию ситуации успеха,   служит дифференцированная помощь школьнику в выполнении учебных заданий одной и той же сложности</a:t>
            </a:r>
          </a:p>
        </p:txBody>
      </p:sp>
    </p:spTree>
    <p:extLst>
      <p:ext uri="{BB962C8B-B14F-4D97-AF65-F5344CB8AC3E}">
        <p14:creationId xmlns:p14="http://schemas.microsoft.com/office/powerpoint/2010/main" val="384364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Поощрение и порицание в обучении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/>
              <a:t>Круг поощрений </a:t>
            </a:r>
            <a:r>
              <a:rPr lang="ru-RU" dirty="0"/>
              <a:t>весьма разнообразен. В учебном процессе это  может быть похвала ребенка, положительное оценивание какого- то отдельного его качества, поощрение выбранного им направления деятельности или способа выполнения задания, выставление  повышенной отметки и др. </a:t>
            </a:r>
            <a:endParaRPr lang="ru-RU" dirty="0" smtClean="0"/>
          </a:p>
          <a:p>
            <a:r>
              <a:rPr lang="ru-RU" b="1" u="sng" dirty="0"/>
              <a:t>Применение порицаний </a:t>
            </a:r>
            <a:r>
              <a:rPr lang="ru-RU" dirty="0"/>
              <a:t>и других видов наказания является исключением в формировании мотивов учения и, как правило, используется лишь в вынужденных ситуациях. </a:t>
            </a:r>
          </a:p>
        </p:txBody>
      </p:sp>
    </p:spTree>
    <p:extLst>
      <p:ext uri="{BB962C8B-B14F-4D97-AF65-F5344CB8AC3E}">
        <p14:creationId xmlns:p14="http://schemas.microsoft.com/office/powerpoint/2010/main" val="29423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организации учебно-познавательной 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159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представления нового содержания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294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scene3d>
              <a:camera prst="obliqueBottomLeft"/>
              <a:lightRig rig="threePt" dir="t"/>
            </a:scene3d>
          </a:bodyPr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Рассказ</a:t>
            </a:r>
            <a:endParaRPr lang="ru-RU" cap="all" spc="0" dirty="0">
              <a:ln w="9000" cmpd="sng">
                <a:solidFill>
                  <a:srgbClr val="FFFF00"/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Этот метод обучения предполагает устное повествовательное изложение учебного </a:t>
            </a:r>
            <a:r>
              <a:rPr lang="ru-RU" dirty="0" smtClean="0"/>
              <a:t>материала учителем.</a:t>
            </a:r>
          </a:p>
          <a:p>
            <a:r>
              <a:rPr lang="ru-RU" u="sng" dirty="0" smtClean="0"/>
              <a:t>Требования рассказа:</a:t>
            </a:r>
          </a:p>
          <a:p>
            <a:r>
              <a:rPr lang="ru-RU" dirty="0" smtClean="0"/>
              <a:t>-должен обеспечивать достижение целей урока;</a:t>
            </a:r>
          </a:p>
          <a:p>
            <a:r>
              <a:rPr lang="ru-RU" dirty="0" smtClean="0"/>
              <a:t>-содержание достоверных фактов;</a:t>
            </a:r>
          </a:p>
          <a:p>
            <a:r>
              <a:rPr lang="ru-RU" dirty="0" smtClean="0"/>
              <a:t>-иметь четкую логику изложения;</a:t>
            </a:r>
          </a:p>
          <a:p>
            <a:r>
              <a:rPr lang="ru-RU" dirty="0" smtClean="0"/>
              <a:t>-быть эмоциональным;</a:t>
            </a:r>
          </a:p>
          <a:p>
            <a:r>
              <a:rPr lang="ru-RU" dirty="0" smtClean="0"/>
              <a:t>-излагается простым и доступным языком.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473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Объяснение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словестное пояснение, анализ, доказательство и истолкование различных положений излагаемого материала. Широко используется в работе с детьми разных возрастных групп.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414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Лекция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 продолжительное устное изложение учебного материала в сочетании с приемами активизации познавательной деятельности учащихся.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Лекция</a:t>
            </a:r>
            <a:r>
              <a:rPr lang="ru-RU" dirty="0"/>
              <a:t>, как правило, занимает все </a:t>
            </a:r>
            <a:r>
              <a:rPr lang="ru-RU" dirty="0" smtClean="0"/>
              <a:t>занятие.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94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беседа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Является диалогическим методом обучения, при котором учитель путем постановки тщательно продуманной системы вопросов побуждает учащихся рассуждать и подводит учеников к пониманию нового материала или проверяет усвоение уже изученного.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400" u="sng" dirty="0" smtClean="0"/>
              <a:t>По форме беседа может быть:</a:t>
            </a:r>
          </a:p>
          <a:p>
            <a:r>
              <a:rPr lang="ru-RU" sz="2400" b="1" i="1" dirty="0" smtClean="0"/>
              <a:t>Индивидуальной</a:t>
            </a:r>
            <a:r>
              <a:rPr lang="ru-RU" sz="2400" dirty="0" smtClean="0"/>
              <a:t>(адресована одному ученику);</a:t>
            </a:r>
          </a:p>
          <a:p>
            <a:r>
              <a:rPr lang="ru-RU" sz="2400" b="1" i="1" dirty="0" smtClean="0"/>
              <a:t>Групповой</a:t>
            </a:r>
            <a:r>
              <a:rPr lang="ru-RU" sz="2400" dirty="0" smtClean="0"/>
              <a:t> (вопросы обращены к группе учащихся).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0861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Организация работы с книгой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600" dirty="0"/>
              <a:t>Сущность этого метода (и в той и в другой форме) заключается в овладении новыми знаниями, когда ученик изучает материал и осмысливает содержащиеся факты, примеры, закономерности и параллельно с этим приобретает умение работать с книгой. </a:t>
            </a:r>
            <a:endParaRPr lang="ru-RU" sz="2600" dirty="0" smtClean="0"/>
          </a:p>
          <a:p>
            <a:r>
              <a:rPr lang="ru-RU" sz="2600" dirty="0"/>
              <a:t>Наиболее  часто применяются следующие  приемы  работы с   книгой: чтение, подготовка пересказа, списывание текста, составление плана текста, подготовка тезисов (краткое изложение основных  мыслей),  конспектирование, составление  опорного   (символьного) конспекта текста.   </a:t>
            </a:r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87578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all" spc="0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наблюдение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Метод  заключается в том, что учащиеся наблюдают какое-либо явление  или предмет и под управлением учителя </a:t>
            </a:r>
            <a:r>
              <a:rPr lang="ru-RU" dirty="0" smtClean="0"/>
              <a:t>выделяют </a:t>
            </a:r>
            <a:r>
              <a:rPr lang="ru-RU" dirty="0"/>
              <a:t>его наиболее существенные черты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Наиболее часто он применяется на прогулке детей или экскурсии. </a:t>
            </a:r>
          </a:p>
        </p:txBody>
      </p:sp>
    </p:spTree>
    <p:extLst>
      <p:ext uri="{BB962C8B-B14F-4D97-AF65-F5344CB8AC3E}">
        <p14:creationId xmlns:p14="http://schemas.microsoft.com/office/powerpoint/2010/main" val="207378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92</TotalTime>
  <Words>691</Words>
  <Application>Microsoft Office PowerPoint</Application>
  <PresentationFormat>Экран (4:3)</PresentationFormat>
  <Paragraphs>55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Паркет</vt:lpstr>
      <vt:lpstr>Методы обучения</vt:lpstr>
      <vt:lpstr>Методы организации учебно-познавательной деятельности</vt:lpstr>
      <vt:lpstr>Методы представления нового содержания</vt:lpstr>
      <vt:lpstr>Рассказ</vt:lpstr>
      <vt:lpstr>Объяснение</vt:lpstr>
      <vt:lpstr>Лекция</vt:lpstr>
      <vt:lpstr>беседа</vt:lpstr>
      <vt:lpstr>Организация работы с книгой</vt:lpstr>
      <vt:lpstr>наблюдение</vt:lpstr>
      <vt:lpstr>Презентация PowerPoint</vt:lpstr>
      <vt:lpstr>Методы выработки учебных умений и накопление опыта учебной деятельности</vt:lpstr>
      <vt:lpstr>упражнения</vt:lpstr>
      <vt:lpstr>Лабораторные работы</vt:lpstr>
      <vt:lpstr>Практические работы</vt:lpstr>
      <vt:lpstr>Методы закрепления и повторения изученного материала</vt:lpstr>
      <vt:lpstr>повторение</vt:lpstr>
      <vt:lpstr>Методы эмоционального стимулирования</vt:lpstr>
      <vt:lpstr>успех в обучении</vt:lpstr>
      <vt:lpstr>Поощрение и порицание в обучении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ИКЦ3</dc:creator>
  <cp:lastModifiedBy>X</cp:lastModifiedBy>
  <cp:revision>10</cp:revision>
  <dcterms:created xsi:type="dcterms:W3CDTF">2013-10-09T10:35:21Z</dcterms:created>
  <dcterms:modified xsi:type="dcterms:W3CDTF">2014-03-25T05:07:48Z</dcterms:modified>
</cp:coreProperties>
</file>