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2" r:id="rId6"/>
    <p:sldId id="260" r:id="rId7"/>
    <p:sldId id="259" r:id="rId8"/>
    <p:sldId id="263" r:id="rId9"/>
    <p:sldId id="264" r:id="rId10"/>
    <p:sldId id="265" r:id="rId11"/>
    <p:sldId id="266" r:id="rId12"/>
    <p:sldId id="267" r:id="rId13"/>
    <p:sldId id="269" r:id="rId14"/>
    <p:sldId id="271" r:id="rId15"/>
    <p:sldId id="268" r:id="rId16"/>
    <p:sldId id="270" r:id="rId17"/>
    <p:sldId id="272" r:id="rId18"/>
    <p:sldId id="273" r:id="rId19"/>
    <p:sldId id="274" r:id="rId20"/>
    <p:sldId id="275" r:id="rId21"/>
    <p:sldId id="277" r:id="rId22"/>
    <p:sldId id="276" r:id="rId23"/>
    <p:sldId id="278" r:id="rId24"/>
    <p:sldId id="279" r:id="rId25"/>
    <p:sldId id="281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9440A-F810-4752-B9AE-6A91A62C91F6}" type="datetimeFigureOut">
              <a:rPr lang="ru-RU" smtClean="0"/>
              <a:t>25.03.2014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03B084-FE2D-419A-AB61-17608B895F8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9440A-F810-4752-B9AE-6A91A62C91F6}" type="datetimeFigureOut">
              <a:rPr lang="ru-RU" smtClean="0"/>
              <a:t>25.03.2014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3B084-FE2D-419A-AB61-17608B895F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9440A-F810-4752-B9AE-6A91A62C91F6}" type="datetimeFigureOut">
              <a:rPr lang="ru-RU" smtClean="0"/>
              <a:t>25.03.2014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3B084-FE2D-419A-AB61-17608B895F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9440A-F810-4752-B9AE-6A91A62C91F6}" type="datetimeFigureOut">
              <a:rPr lang="ru-RU" smtClean="0"/>
              <a:t>25.03.2014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3B084-FE2D-419A-AB61-17608B895F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9440A-F810-4752-B9AE-6A91A62C91F6}" type="datetimeFigureOut">
              <a:rPr lang="ru-RU" smtClean="0"/>
              <a:t>25.03.2014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3B084-FE2D-419A-AB61-17608B895F8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9440A-F810-4752-B9AE-6A91A62C91F6}" type="datetimeFigureOut">
              <a:rPr lang="ru-RU" smtClean="0"/>
              <a:t>25.03.2014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3B084-FE2D-419A-AB61-17608B895F8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9440A-F810-4752-B9AE-6A91A62C91F6}" type="datetimeFigureOut">
              <a:rPr lang="ru-RU" smtClean="0"/>
              <a:t>25.03.2014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3B084-FE2D-419A-AB61-17608B895F89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9440A-F810-4752-B9AE-6A91A62C91F6}" type="datetimeFigureOut">
              <a:rPr lang="ru-RU" smtClean="0"/>
              <a:t>25.03.2014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3B084-FE2D-419A-AB61-17608B895F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9440A-F810-4752-B9AE-6A91A62C91F6}" type="datetimeFigureOut">
              <a:rPr lang="ru-RU" smtClean="0"/>
              <a:t>25.03.2014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3B084-FE2D-419A-AB61-17608B895F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9440A-F810-4752-B9AE-6A91A62C91F6}" type="datetimeFigureOut">
              <a:rPr lang="ru-RU" smtClean="0"/>
              <a:t>25.03.2014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3B084-FE2D-419A-AB61-17608B895F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9440A-F810-4752-B9AE-6A91A62C91F6}" type="datetimeFigureOut">
              <a:rPr lang="ru-RU" smtClean="0"/>
              <a:t>25.03.2014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3B084-FE2D-419A-AB61-17608B895F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9B9440A-F810-4752-B9AE-6A91A62C91F6}" type="datetimeFigureOut">
              <a:rPr lang="ru-RU" smtClean="0"/>
              <a:t>25.03.2014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403B084-FE2D-419A-AB61-17608B895F8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60648"/>
            <a:ext cx="7772400" cy="4267200"/>
          </a:xfrm>
        </p:spPr>
        <p:txBody>
          <a:bodyPr/>
          <a:lstStyle/>
          <a:p>
            <a:r>
              <a:rPr lang="ru-RU" dirty="0" smtClean="0"/>
              <a:t>Методы обучения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3315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/>
              <a:t>В целом метод беседы обладает рядом следующих достоинств: </a:t>
            </a:r>
          </a:p>
          <a:p>
            <a:pPr algn="ctr"/>
            <a:r>
              <a:rPr lang="ru-RU" dirty="0"/>
              <a:t>активизирует деятельность учащихся; </a:t>
            </a:r>
          </a:p>
          <a:p>
            <a:pPr algn="ctr"/>
            <a:r>
              <a:rPr lang="ru-RU" dirty="0"/>
              <a:t>развивает их память и речь; </a:t>
            </a:r>
          </a:p>
          <a:p>
            <a:pPr algn="ctr"/>
            <a:r>
              <a:rPr lang="ru-RU" dirty="0"/>
              <a:t>помогает контролировать знания учащихся; </a:t>
            </a:r>
          </a:p>
          <a:p>
            <a:pPr algn="ctr"/>
            <a:r>
              <a:rPr lang="ru-RU" dirty="0"/>
              <a:t>может быть проводником личностного воздействия учителя на учащихся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5421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Работа с книгой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Один </a:t>
            </a:r>
            <a:r>
              <a:rPr lang="ru-RU" dirty="0"/>
              <a:t>из важнейших методов </a:t>
            </a:r>
            <a:r>
              <a:rPr lang="ru-RU" dirty="0" smtClean="0"/>
              <a:t>обучения.</a:t>
            </a:r>
          </a:p>
          <a:p>
            <a:r>
              <a:rPr lang="ru-RU" dirty="0"/>
              <a:t>Сущность этого метода (и в той и в другой форме) заключается в овладении новыми знаниями, когда ученик изучает материал и осмысливает содержащиеся факты, примеры, закономерности и параллельно с этим приобретает умение работать с книгой. Таким образом в этом методе выделяются две взаимосвязанные стороны: </a:t>
            </a:r>
            <a:r>
              <a:rPr lang="ru-RU" u="sng" dirty="0"/>
              <a:t>освоение учебного материала и накапливание опыта работы с учебной литературой.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2391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При работе с учебником серьезное внимание нужно обращать на выработку у школьников умения самостоятельно осмыслила и, и усваивать новый материал по учебнику. </a:t>
            </a:r>
            <a:endParaRPr lang="ru-RU" dirty="0" smtClean="0"/>
          </a:p>
          <a:p>
            <a:r>
              <a:rPr lang="ru-RU" dirty="0"/>
              <a:t>Наиболее часто применяются следующие приемы работы с книгой: чтение, подготовка пересказа, списывание текста, составление плана текста, подготовка тезисов (краткое изложение основных мыслей), конспектирование, составление опорного (символьного) конспекта текста.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3598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08520" y="-387424"/>
            <a:ext cx="9577064" cy="1600200"/>
          </a:xfrm>
        </p:spPr>
        <p:txBody>
          <a:bodyPr/>
          <a:lstStyle/>
          <a:p>
            <a:r>
              <a:rPr lang="ru-RU" dirty="0"/>
              <a:t>Организация наблюдения.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Этот метод один из самых простых и интересных для дошкольников и школьников младших классов. Наиболее часто он применяется на прогулке детей или экскурсии. В начальной школе этот метод не может использоваться в чистом виде, так как при работе с младшими школьниками необходимо постоянно поддерживать их внимание, поэтому применяется только в сочетании с рассказом учителя или воспитателя. Метод заключается в том, что </a:t>
            </a:r>
            <a:r>
              <a:rPr lang="ru-RU" i="1" u="sng" dirty="0"/>
              <a:t>учащиеся наблюдают какое-либо явление или предмет и под управлением учителя выделяют его наиболее существенные черты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830274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525963"/>
          </a:xfrm>
        </p:spPr>
        <p:txBody>
          <a:bodyPr>
            <a:noAutofit/>
          </a:bodyPr>
          <a:lstStyle/>
          <a:p>
            <a:pPr algn="ctr"/>
            <a:r>
              <a:rPr lang="ru-RU" sz="2800" i="1" dirty="0"/>
              <a:t>Следующие два метода (иллюстрация и демонстрация) относят к наглядным методам обучения. Это методы, при которых усвоение учебного материала находится в существенной зависимости от применяемых в процессе обучения наглядных пособий и технических средств. Обычно наглядные пособия используются в совокупности со словесными и практическими методами обучения. </a:t>
            </a:r>
          </a:p>
          <a:p>
            <a:pPr algn="ctr"/>
            <a:endParaRPr lang="ru-RU" sz="2800" i="1" dirty="0"/>
          </a:p>
          <a:p>
            <a:pPr algn="ctr"/>
            <a:endParaRPr lang="ru-RU" sz="2800" i="1" dirty="0"/>
          </a:p>
        </p:txBody>
      </p:sp>
    </p:spTree>
    <p:extLst>
      <p:ext uri="{BB962C8B-B14F-4D97-AF65-F5344CB8AC3E}">
        <p14:creationId xmlns:p14="http://schemas.microsoft.com/office/powerpoint/2010/main" val="22068431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Иллюстрация.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Метод иллюстраций предполагает показ ученикам иллюстративных пособий: плакатов, таблиц, картин, карт. зарисовок на доске и пр.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21364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</a:t>
            </a:r>
            <a:r>
              <a:rPr lang="ru-RU" dirty="0" smtClean="0"/>
              <a:t>емонстрация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Этот метод тоже представляет собой синтез словесных (рассказа, объяснения) и наглядных приемов, связанных с демонстрацией диафильмов, кинофильмов, приборов, опытов, технических установок и пр.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28943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ru-RU" sz="3200" dirty="0" smtClean="0"/>
              <a:t>Методы выработки учебных умений и накопления опыта учебной деятельности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324949"/>
            <a:ext cx="8229600" cy="4525963"/>
          </a:xfrm>
        </p:spPr>
        <p:txBody>
          <a:bodyPr/>
          <a:lstStyle/>
          <a:p>
            <a:pPr algn="ctr"/>
            <a:r>
              <a:rPr lang="ru-RU" dirty="0" smtClean="0"/>
              <a:t>Упражнения</a:t>
            </a:r>
          </a:p>
          <a:p>
            <a:pPr algn="ctr"/>
            <a:r>
              <a:rPr lang="ru-RU" dirty="0" smtClean="0"/>
              <a:t>Лабораторные работы</a:t>
            </a:r>
            <a:endParaRPr lang="ru-RU" dirty="0"/>
          </a:p>
          <a:p>
            <a:pPr algn="ctr"/>
            <a:r>
              <a:rPr lang="ru-RU" dirty="0" smtClean="0"/>
              <a:t>Практические работы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31489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Упражнения.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dirty="0"/>
              <a:t>Под упражнениями понимают </a:t>
            </a:r>
            <a:r>
              <a:rPr lang="ru-RU" i="1" u="sng" dirty="0"/>
              <a:t>повторное (многократное) выполнение умственного или письменного действия с целью углубления своих знаний и выработки соответствующих учебных умений и навыков</a:t>
            </a:r>
            <a:r>
              <a:rPr lang="ru-RU" dirty="0"/>
              <a:t>. Упражнения применяются при изучении всех предметов и на различных этапах учебного процесса.</a:t>
            </a:r>
          </a:p>
          <a:p>
            <a:pPr marL="0" indent="0" algn="ctr">
              <a:buNone/>
            </a:pPr>
            <a:r>
              <a:rPr lang="ru-RU" dirty="0" smtClean="0"/>
              <a:t>По </a:t>
            </a:r>
            <a:r>
              <a:rPr lang="ru-RU" dirty="0"/>
              <a:t>степени самостоятельности учащихся при выполнении упражнений выделяют: </a:t>
            </a:r>
          </a:p>
          <a:p>
            <a:r>
              <a:rPr lang="ru-RU" dirty="0"/>
              <a:t>а) воспроизводящие упражнения (воспроизведение известного с целью закрепления); </a:t>
            </a:r>
          </a:p>
          <a:p>
            <a:r>
              <a:rPr lang="ru-RU" dirty="0"/>
              <a:t>б) творческие упражнения (применение знаний в новых условиях). </a:t>
            </a:r>
          </a:p>
        </p:txBody>
      </p:sp>
    </p:spTree>
    <p:extLst>
      <p:ext uri="{BB962C8B-B14F-4D97-AF65-F5344CB8AC3E}">
        <p14:creationId xmlns:p14="http://schemas.microsoft.com/office/powerpoint/2010/main" val="24974109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/>
              <a:t>Устные упражнения </a:t>
            </a:r>
            <a:r>
              <a:rPr lang="ru-RU" dirty="0"/>
              <a:t>способствуют развитию логического мышления, памяти, речи и внимания учащихся. Они отличаются динамичностью и не требуют затрат времени на ведение записей. </a:t>
            </a:r>
          </a:p>
          <a:p>
            <a:endParaRPr lang="ru-RU" dirty="0"/>
          </a:p>
          <a:p>
            <a:r>
              <a:rPr lang="ru-RU" b="1" i="1" dirty="0"/>
              <a:t>Письменные упражнения</a:t>
            </a:r>
            <a:r>
              <a:rPr lang="ru-RU" dirty="0"/>
              <a:t> используются для закрепления знаний и выработки умений письма. Использование их способствует развитию координации движений, общей культуры письменной речи и самостоятельности в работе. 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3043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52536" y="-99392"/>
            <a:ext cx="9515400" cy="1600200"/>
          </a:xfrm>
        </p:spPr>
        <p:txBody>
          <a:bodyPr/>
          <a:lstStyle/>
          <a:p>
            <a:r>
              <a:rPr lang="ru-RU" dirty="0" smtClean="0"/>
              <a:t>Понятие «метод обучения»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b="1" dirty="0" smtClean="0"/>
              <a:t>Методы </a:t>
            </a:r>
            <a:r>
              <a:rPr lang="ru-RU" b="1" dirty="0"/>
              <a:t>обучения </a:t>
            </a:r>
            <a:r>
              <a:rPr lang="ru-RU" dirty="0"/>
              <a:t>- это способы организации учебно-познавательной деятельности ученика с заранее определенными задачами, уровнями познавательной активности, учебными действиями и ожидаемыми результатами для достижения дидактических целей. </a:t>
            </a:r>
            <a:endParaRPr lang="ru-RU" dirty="0" smtClean="0"/>
          </a:p>
          <a:p>
            <a:pPr algn="ctr"/>
            <a:endParaRPr lang="ru-RU" dirty="0"/>
          </a:p>
          <a:p>
            <a:pPr algn="ctr"/>
            <a:r>
              <a:rPr lang="ru-RU" b="1" i="1" dirty="0"/>
              <a:t>Прием обучения </a:t>
            </a:r>
            <a:r>
              <a:rPr lang="ru-RU" dirty="0"/>
              <a:t>- это составная часть или </a:t>
            </a:r>
            <a:r>
              <a:rPr lang="ru-RU" dirty="0" smtClean="0"/>
              <a:t>отдельная </a:t>
            </a:r>
            <a:r>
              <a:rPr lang="ru-RU" dirty="0"/>
              <a:t>сторона метода.</a:t>
            </a:r>
          </a:p>
        </p:txBody>
      </p:sp>
    </p:spTree>
    <p:extLst>
      <p:ext uri="{BB962C8B-B14F-4D97-AF65-F5344CB8AC3E}">
        <p14:creationId xmlns:p14="http://schemas.microsoft.com/office/powerpoint/2010/main" val="3324812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363272" cy="5904656"/>
          </a:xfrm>
        </p:spPr>
        <p:txBody>
          <a:bodyPr>
            <a:normAutofit fontScale="92500" lnSpcReduction="20000"/>
          </a:bodyPr>
          <a:lstStyle/>
          <a:p>
            <a:r>
              <a:rPr lang="ru-RU" b="1" i="1" dirty="0"/>
              <a:t>Графические упражнения</a:t>
            </a:r>
            <a:r>
              <a:rPr lang="ru-RU" dirty="0"/>
              <a:t> заключаются в выполнении рисунков, зарисовок, при проведении экскурсий, практических работ, составлении схем, чертежей, изготовлении альбомов, плакатов. Графические упражнения выполняются обычно одновременно с письменными и решают единые учебные задачи. Применение их помогает учащимся лучше воспринимать, осмысливать и запоминать учебный материал. В зависимости от полноты известных знаний графические работы могут носить воспроизводящий или творческий характер. </a:t>
            </a:r>
          </a:p>
          <a:p>
            <a:endParaRPr lang="ru-RU" dirty="0"/>
          </a:p>
          <a:p>
            <a:r>
              <a:rPr lang="ru-RU" b="1" i="1" dirty="0"/>
              <a:t>К практическими упражнениям </a:t>
            </a:r>
            <a:r>
              <a:rPr lang="ru-RU" dirty="0"/>
              <a:t>относятся работы по математике, физике, химии и другим предметам, связанные с выработкой умений обращаться с предметами, инструментами (ножницы, нож, игла и т.п.), проводить измерения и т.д. Целью этих упражнении является применение теоретических знаний учащихся в учебной и трудовой деятельности.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80387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Лабораторные работы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u="sng" dirty="0" smtClean="0"/>
              <a:t>Это </a:t>
            </a:r>
            <a:r>
              <a:rPr lang="ru-RU" i="1" u="sng" dirty="0"/>
              <a:t>проведение учащимися по заданию учителя опытов с использованием приборов, инструментов и других технических приспособлений, т. е. это изучение учащимися каких- либо явлений с помощью специального оборудования.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smtClean="0"/>
              <a:t>Целью </a:t>
            </a:r>
            <a:r>
              <a:rPr lang="ru-RU" dirty="0"/>
              <a:t>проведения лабораторных работ является формирование умений и навыков обращения с приборами и другим техническим оборудованием. В начальной школе этот метод применяется относительно редко.</a:t>
            </a:r>
          </a:p>
        </p:txBody>
      </p:sp>
    </p:spTree>
    <p:extLst>
      <p:ext uri="{BB962C8B-B14F-4D97-AF65-F5344CB8AC3E}">
        <p14:creationId xmlns:p14="http://schemas.microsoft.com/office/powerpoint/2010/main" val="41724458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Практические работы.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Этот метод обучения представляет собой </a:t>
            </a:r>
            <a:r>
              <a:rPr lang="ru-RU" i="1" u="sng" dirty="0"/>
              <a:t>осуществление учащимися предметной деятельности с целью накопления опыта использования уже имеющихся знаний и получения новых, относящихся к использованию предмета знаний</a:t>
            </a:r>
            <a:r>
              <a:rPr lang="ru-RU" dirty="0"/>
              <a:t>. Практические работы проводятся обычно после изучения крупных разделов или тем и носят обобщающий характер. Чаще всего они применяются на уроках труда (лепка из пластилина, составление мозаичных картинок из листьев деревьев, шишек и пр</a:t>
            </a:r>
            <a:r>
              <a:rPr lang="ru-RU" dirty="0" smtClean="0"/>
              <a:t>.).</a:t>
            </a:r>
          </a:p>
          <a:p>
            <a:r>
              <a:rPr lang="ru-RU" dirty="0" smtClean="0"/>
              <a:t> </a:t>
            </a:r>
            <a:r>
              <a:rPr lang="ru-RU" dirty="0"/>
              <a:t>Работы могут проводиться не только в классе, но и за пределами школы (измерения на местности, работа на пришкольном участке). </a:t>
            </a:r>
          </a:p>
        </p:txBody>
      </p:sp>
    </p:spTree>
    <p:extLst>
      <p:ext uri="{BB962C8B-B14F-4D97-AF65-F5344CB8AC3E}">
        <p14:creationId xmlns:p14="http://schemas.microsoft.com/office/powerpoint/2010/main" val="19478481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6002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3600" dirty="0"/>
              <a:t>Методы закрепления и повторения изученного материала.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307857"/>
            <a:ext cx="8229600" cy="4525963"/>
          </a:xfrm>
        </p:spPr>
        <p:txBody>
          <a:bodyPr>
            <a:normAutofit/>
          </a:bodyPr>
          <a:lstStyle/>
          <a:p>
            <a:pPr algn="ctr"/>
            <a:r>
              <a:rPr lang="ru-RU" sz="4400" dirty="0" smtClean="0"/>
              <a:t>Беседа</a:t>
            </a:r>
          </a:p>
          <a:p>
            <a:pPr algn="ctr"/>
            <a:r>
              <a:rPr lang="ru-RU" sz="4400" dirty="0" smtClean="0"/>
              <a:t>Повторение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695225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Беседа.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Это один из словесных методов обучения, в ходе которого учитель с помощью прямых вопросов побуждает учащихся к актив ному воспроизведению освоенного ими материала с целью его более глубокого осмысления и долговременного запоминания</a:t>
            </a:r>
            <a:r>
              <a:rPr lang="ru-RU" dirty="0" smtClean="0"/>
              <a:t>.</a:t>
            </a:r>
          </a:p>
          <a:p>
            <a:r>
              <a:rPr lang="ru-RU" dirty="0"/>
              <a:t> Она способствует лучшему запоминанию материала и заключается в многократном повторении (проговаривании) уже изученного материала, проводимом с использованием умело поставленных вопросов, побуждающих учащихся к активному воспроизведению и рассмотрению учебного материала с различных точек зрения. Во время беседы одной из задач учителя является управление беседой, направление ее хода.</a:t>
            </a:r>
          </a:p>
        </p:txBody>
      </p:sp>
    </p:spTree>
    <p:extLst>
      <p:ext uri="{BB962C8B-B14F-4D97-AF65-F5344CB8AC3E}">
        <p14:creationId xmlns:p14="http://schemas.microsoft.com/office/powerpoint/2010/main" val="4929181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Повторение.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Метод обучения, применяемый всеми учителями и по всем предметам. Повторение представляет собой основу всего процесса обучения и развития ребенка. Психологические исследования показывают, что человек через сутки после знакомства с новой информацией забывает от 20 до </a:t>
            </a:r>
            <a:r>
              <a:rPr lang="ru-RU" dirty="0" smtClean="0"/>
              <a:t>40 </a:t>
            </a:r>
            <a:r>
              <a:rPr lang="ru-RU" dirty="0" err="1" smtClean="0"/>
              <a:t>Уо</a:t>
            </a:r>
            <a:r>
              <a:rPr lang="ru-RU" dirty="0" smtClean="0"/>
              <a:t> усвоенного.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7667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Методы представления нового содержания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i="1" dirty="0"/>
              <a:t>Методы организации учебно-познавательной </a:t>
            </a:r>
            <a:r>
              <a:rPr lang="ru-RU" b="1" i="1" dirty="0" smtClean="0"/>
              <a:t>деятельности:</a:t>
            </a:r>
          </a:p>
          <a:p>
            <a:r>
              <a:rPr lang="ru-RU" dirty="0" smtClean="0"/>
              <a:t>Рассказ</a:t>
            </a:r>
          </a:p>
          <a:p>
            <a:r>
              <a:rPr lang="ru-RU" dirty="0" smtClean="0"/>
              <a:t>Объяснение</a:t>
            </a:r>
          </a:p>
          <a:p>
            <a:r>
              <a:rPr lang="ru-RU" dirty="0"/>
              <a:t>Школьная лекция</a:t>
            </a:r>
          </a:p>
          <a:p>
            <a:r>
              <a:rPr lang="ru-RU" dirty="0" smtClean="0"/>
              <a:t>Беседа</a:t>
            </a:r>
          </a:p>
          <a:p>
            <a:r>
              <a:rPr lang="ru-RU" dirty="0" smtClean="0"/>
              <a:t>Организация работы с книгой</a:t>
            </a:r>
          </a:p>
          <a:p>
            <a:r>
              <a:rPr lang="ru-RU" dirty="0" smtClean="0"/>
              <a:t>Организация наблюдения</a:t>
            </a:r>
          </a:p>
          <a:p>
            <a:r>
              <a:rPr lang="ru-RU" dirty="0" smtClean="0"/>
              <a:t>Иллюстрация</a:t>
            </a:r>
          </a:p>
          <a:p>
            <a:r>
              <a:rPr lang="ru-RU" dirty="0" smtClean="0"/>
              <a:t>Демонстрация</a:t>
            </a:r>
          </a:p>
        </p:txBody>
      </p:sp>
    </p:spTree>
    <p:extLst>
      <p:ext uri="{BB962C8B-B14F-4D97-AF65-F5344CB8AC3E}">
        <p14:creationId xmlns:p14="http://schemas.microsoft.com/office/powerpoint/2010/main" val="1420526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Рассказ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Вместе с методом объяснения рассказ представляет собой наиболее распространенный метод организации учебной деятельности. Рассказ - это метод повествовательного изложения содержания изучаемого материала учителем. Чаще всего он используется при изложении такого учебного материала, который носит описательный характер. К примеру, это может быть рассказ о каком-то человеке (писателе, композиторе и др.), месте или ситуации. 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2664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04664"/>
            <a:ext cx="8280920" cy="6048672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К рассказу как методу изложения новых знаний обычно предъявляется ряд педагогических требований: </a:t>
            </a:r>
          </a:p>
          <a:p>
            <a:r>
              <a:rPr lang="ru-RU" dirty="0"/>
              <a:t>рассказ должен обеспечивать достижение дидактических целей урока; </a:t>
            </a:r>
          </a:p>
          <a:p>
            <a:r>
              <a:rPr lang="ru-RU" dirty="0"/>
              <a:t>содержать только достоверные и научно проверенные факты; </a:t>
            </a:r>
          </a:p>
          <a:p>
            <a:r>
              <a:rPr lang="ru-RU" dirty="0"/>
              <a:t>включать достаточное количество ярких и убедительных примеров, фактов, доказывающих правильность выдвигаемых положений; </a:t>
            </a:r>
          </a:p>
          <a:p>
            <a:r>
              <a:rPr lang="ru-RU" dirty="0"/>
              <a:t>иметь четкую логику изложения; </a:t>
            </a:r>
          </a:p>
          <a:p>
            <a:r>
              <a:rPr lang="ru-RU" dirty="0"/>
              <a:t>быть эмоциональным; -излагаться простым и доступным языком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/>
              <a:t>отражать элементы личной оценки и отношения учителя к излагаемым фактам, событиям. </a:t>
            </a:r>
            <a:endParaRPr lang="ru-RU" dirty="0" smtClean="0"/>
          </a:p>
          <a:p>
            <a:pPr marL="0" indent="0" algn="ctr">
              <a:buNone/>
            </a:pPr>
            <a:r>
              <a:rPr lang="ru-RU" i="1" u="sng" dirty="0"/>
              <a:t>Однако в чистом виде рассказ применяется сравнительно редко. Чаще он используется, когда в него вкраплены некоторые другие элементы: рассуждения учителя, анализ излагаемых фактов и примеров, сопоставление различных явлений.</a:t>
            </a:r>
          </a:p>
          <a:p>
            <a:pPr marL="0" indent="0" algn="ctr">
              <a:buNone/>
            </a:pPr>
            <a:endParaRPr lang="ru-RU" i="1" u="sng" dirty="0"/>
          </a:p>
        </p:txBody>
      </p:sp>
    </p:spTree>
    <p:extLst>
      <p:ext uri="{BB962C8B-B14F-4D97-AF65-F5344CB8AC3E}">
        <p14:creationId xmlns:p14="http://schemas.microsoft.com/office/powerpoint/2010/main" val="39274046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Объяснение.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dirty="0"/>
              <a:t>Под объяснением следует понимать </a:t>
            </a:r>
            <a:r>
              <a:rPr lang="ru-RU" i="1" u="sng" dirty="0"/>
              <a:t>словесное пояснение, анализ, доказательство и истолкование различных положений излагаемого материала</a:t>
            </a:r>
            <a:r>
              <a:rPr lang="ru-RU" i="1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К объяснению чаще всего прибегают при изучении теоретического материала различных наук. Как метод обучения объяснение широко используется в работе с детьми разных возрастных групп. 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92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Школьная лекция.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отличие от рассказа и объяснения, которые используются при изложении сравнительно небольшого по объему учебного материала, школьная лекция представляет собой </a:t>
            </a:r>
            <a:r>
              <a:rPr lang="ru-RU" i="1" u="sng" dirty="0"/>
              <a:t>продолжительное устное изложение учебного материала в сочетании с приемами активизации познавательной деятельности учащихся</a:t>
            </a:r>
            <a:r>
              <a:rPr lang="ru-RU" dirty="0"/>
              <a:t> (выписывание основной мысли, конспектирование, составление схематической модели излагаемого материала).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71854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dirty="0"/>
              <a:t>Этот прием используется, как правило, в старших классах и занимает весь или почти весь урок (20-30 мин). В начальной школе ввиду неготовности учащихся к такого рода работе лекции не используются. </a:t>
            </a:r>
          </a:p>
        </p:txBody>
      </p:sp>
    </p:spTree>
    <p:extLst>
      <p:ext uri="{BB962C8B-B14F-4D97-AF65-F5344CB8AC3E}">
        <p14:creationId xmlns:p14="http://schemas.microsoft.com/office/powerpoint/2010/main" val="22001949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Беседа.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Беседа </a:t>
            </a:r>
            <a:r>
              <a:rPr lang="ru-RU" dirty="0"/>
              <a:t>является </a:t>
            </a:r>
            <a:r>
              <a:rPr lang="ru-RU" i="1" u="sng" dirty="0"/>
              <a:t>диалогическим методом обучения, при котором учитель путем постановки тщательно продуманной системы вопросов побуждает учащихся рассуждать и </a:t>
            </a:r>
            <a:r>
              <a:rPr lang="ru-RU" i="1" u="sng" dirty="0" smtClean="0"/>
              <a:t>подводит </a:t>
            </a:r>
            <a:r>
              <a:rPr lang="ru-RU" i="1" u="sng" dirty="0"/>
              <a:t>учеников к пониманию нового материала или проверяет усвоение уже изученного</a:t>
            </a:r>
            <a:r>
              <a:rPr lang="ru-RU" dirty="0"/>
              <a:t>.</a:t>
            </a:r>
          </a:p>
          <a:p>
            <a:r>
              <a:rPr lang="ru-RU" dirty="0"/>
              <a:t>Беседа относится к наиболее старым методам дидактической работы. Ее мастерски использовал Сократ, от имени которого и произошло понятие «сократическая беседа». </a:t>
            </a:r>
          </a:p>
        </p:txBody>
      </p:sp>
    </p:spTree>
    <p:extLst>
      <p:ext uri="{BB962C8B-B14F-4D97-AF65-F5344CB8AC3E}">
        <p14:creationId xmlns:p14="http://schemas.microsoft.com/office/powerpoint/2010/main" val="35290278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93</TotalTime>
  <Words>1337</Words>
  <Application>Microsoft Office PowerPoint</Application>
  <PresentationFormat>Экран (4:3)</PresentationFormat>
  <Paragraphs>80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Исполнительная</vt:lpstr>
      <vt:lpstr>Методы обучения</vt:lpstr>
      <vt:lpstr>Понятие «метод обучения»</vt:lpstr>
      <vt:lpstr>Методы представления нового содержания</vt:lpstr>
      <vt:lpstr>Рассказ</vt:lpstr>
      <vt:lpstr>Презентация PowerPoint</vt:lpstr>
      <vt:lpstr>Объяснение.</vt:lpstr>
      <vt:lpstr>Школьная лекция.</vt:lpstr>
      <vt:lpstr>Презентация PowerPoint</vt:lpstr>
      <vt:lpstr>Беседа. </vt:lpstr>
      <vt:lpstr>Презентация PowerPoint</vt:lpstr>
      <vt:lpstr>Работа с книгой </vt:lpstr>
      <vt:lpstr>Презентация PowerPoint</vt:lpstr>
      <vt:lpstr>Организация наблюдения.</vt:lpstr>
      <vt:lpstr>Презентация PowerPoint</vt:lpstr>
      <vt:lpstr>Иллюстрация.</vt:lpstr>
      <vt:lpstr>Демонстрация</vt:lpstr>
      <vt:lpstr>Методы выработки учебных умений и накопления опыта учебной деятельности</vt:lpstr>
      <vt:lpstr>Упражнения. </vt:lpstr>
      <vt:lpstr>Презентация PowerPoint</vt:lpstr>
      <vt:lpstr>Презентация PowerPoint</vt:lpstr>
      <vt:lpstr>Лабораторные работы </vt:lpstr>
      <vt:lpstr>Практические работы.</vt:lpstr>
      <vt:lpstr>Методы закрепления и повторения изученного материала. </vt:lpstr>
      <vt:lpstr>Беседа.</vt:lpstr>
      <vt:lpstr>Повторение.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ИКЦ1</dc:creator>
  <cp:lastModifiedBy>X</cp:lastModifiedBy>
  <cp:revision>9</cp:revision>
  <dcterms:created xsi:type="dcterms:W3CDTF">2013-10-09T10:32:33Z</dcterms:created>
  <dcterms:modified xsi:type="dcterms:W3CDTF">2014-03-25T05:06:01Z</dcterms:modified>
</cp:coreProperties>
</file>