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1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0" r:id="rId3"/>
    <p:sldId id="273" r:id="rId4"/>
    <p:sldId id="274" r:id="rId5"/>
    <p:sldId id="272" r:id="rId6"/>
    <p:sldId id="259" r:id="rId7"/>
    <p:sldId id="260" r:id="rId8"/>
    <p:sldId id="261" r:id="rId9"/>
    <p:sldId id="263" r:id="rId10"/>
    <p:sldId id="264" r:id="rId11"/>
    <p:sldId id="266" r:id="rId12"/>
    <p:sldId id="269" r:id="rId13"/>
    <p:sldId id="267" r:id="rId14"/>
    <p:sldId id="275" r:id="rId15"/>
    <p:sldId id="276" r:id="rId16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06/relationships/legacyDocTextInfo" Target="legacyDocTextInfo.bin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14.bin"/><Relationship Id="rId3" Type="http://schemas.microsoft.com/office/2006/relationships/legacyDiagramText" Target="legacyDiagramText9.bin"/><Relationship Id="rId7" Type="http://schemas.microsoft.com/office/2006/relationships/legacyDiagramText" Target="legacyDiagramText13.bin"/><Relationship Id="rId2" Type="http://schemas.microsoft.com/office/2006/relationships/legacyDiagramText" Target="legacyDiagramText8.bin"/><Relationship Id="rId1" Type="http://schemas.microsoft.com/office/2006/relationships/legacyDiagramText" Target="legacyDiagramText7.bin"/><Relationship Id="rId6" Type="http://schemas.microsoft.com/office/2006/relationships/legacyDiagramText" Target="legacyDiagramText12.bin"/><Relationship Id="rId5" Type="http://schemas.microsoft.com/office/2006/relationships/legacyDiagramText" Target="legacyDiagramText11.bin"/><Relationship Id="rId4" Type="http://schemas.microsoft.com/office/2006/relationships/legacyDiagramText" Target="legacyDiagramText10.bin"/></Relationships>
</file>

<file path=ppt/drawings/_rels/vmlDrawing3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7.bin"/><Relationship Id="rId2" Type="http://schemas.microsoft.com/office/2006/relationships/legacyDiagramText" Target="legacyDiagramText16.bin"/><Relationship Id="rId1" Type="http://schemas.microsoft.com/office/2006/relationships/legacyDiagramText" Target="legacyDiagramText15.bin"/><Relationship Id="rId4" Type="http://schemas.microsoft.com/office/2006/relationships/legacyDiagramText" Target="legacyDiagramText18.bin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D2C17B8-52D2-4652-AAD6-EE1D95C6D0AD}" type="datetimeFigureOut">
              <a:rPr lang="ru-RU"/>
              <a:pPr>
                <a:defRPr/>
              </a:pPr>
              <a:t>22.03.2019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1426F3A-A650-460D-8724-A47BD86DA5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34F5ED9-1806-4145-9A15-FD42AF8043C6}" type="datetimeFigureOut">
              <a:rPr lang="ru-RU"/>
              <a:pPr>
                <a:defRPr/>
              </a:pPr>
              <a:t>22.03.2019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6BAAD96-09AA-4AE0-BB1F-72925C7F8C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1B008-25CC-41CE-ADB7-CDD93D3A1F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783C6-1D8A-4631-844E-85BFC4BE22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CBDB5-492C-405D-860B-FFE5E4D417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7CE5-6151-4619-B235-3B713F6A5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E8A5F-5C6B-4E66-B8A1-7DCBD07C8C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F38A6-0099-4D7E-88A7-9DDE98EB83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9FCF7-EE80-4EF7-B864-B454C7B106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04628-E107-4ACE-A83E-8E39F7DE4B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71B66-09B1-4B5F-86E2-F8C66BA353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CA188-E270-4ACA-996F-878A4430C4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7C8C5-11F0-493C-8C87-6DB020265B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11953-DF80-4C88-94CD-B2BA6B085F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717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717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6051593D-47CB-4E9B-A7E1-81B35437EF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7177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>
                <a:defRPr/>
              </a:pPr>
              <a:endParaRPr lang="en-US" sz="1800">
                <a:latin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>
                <a:defRPr/>
              </a:pPr>
              <a:endParaRPr lang="en-US" sz="1800">
                <a:latin typeface="Arial" charset="0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67" r:id="rId1"/>
    <p:sldLayoutId id="2147484068" r:id="rId2"/>
    <p:sldLayoutId id="2147484069" r:id="rId3"/>
    <p:sldLayoutId id="2147484070" r:id="rId4"/>
    <p:sldLayoutId id="2147484071" r:id="rId5"/>
    <p:sldLayoutId id="2147484072" r:id="rId6"/>
    <p:sldLayoutId id="2147484073" r:id="rId7"/>
    <p:sldLayoutId id="2147484074" r:id="rId8"/>
    <p:sldLayoutId id="2147484078" r:id="rId9"/>
    <p:sldLayoutId id="2147484075" r:id="rId10"/>
    <p:sldLayoutId id="2147484076" r:id="rId11"/>
    <p:sldLayoutId id="2147484077" r:id="rId12"/>
  </p:sldLayoutIdLst>
  <p:transition spd="slow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380999"/>
            <a:ext cx="8915400" cy="2057400"/>
          </a:xfrm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  <a:effectLst/>
              </a:rPr>
              <a:t>ГБП ОУ «Калязинский колледж»</a:t>
            </a:r>
            <a:r>
              <a:rPr lang="ru-RU" sz="2800" dirty="0">
                <a:solidFill>
                  <a:schemeClr val="tx1"/>
                </a:solidFill>
                <a:effectLst/>
              </a:rPr>
              <a:t/>
            </a:r>
            <a:br>
              <a:rPr lang="ru-RU" sz="2800" dirty="0">
                <a:solidFill>
                  <a:schemeClr val="tx1"/>
                </a:solidFill>
                <a:effectLst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</a:rPr>
              <a:t>Преподавание в начальных классах </a:t>
            </a:r>
            <a:br>
              <a:rPr lang="ru-RU" sz="2800" dirty="0" smtClean="0">
                <a:solidFill>
                  <a:schemeClr val="tx1"/>
                </a:solidFill>
                <a:effectLst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</a:rPr>
              <a:t>(очное обучение)</a:t>
            </a:r>
            <a:endParaRPr lang="ru-RU" sz="2800" dirty="0">
              <a:solidFill>
                <a:schemeClr val="tx1"/>
              </a:solidFill>
              <a:effectLst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752600"/>
            <a:ext cx="8382000" cy="4953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endParaRPr lang="ru-RU" sz="2800" dirty="0" smtClean="0"/>
          </a:p>
          <a:p>
            <a:pPr marR="0" algn="ctr" eaLnBrk="1" hangingPunct="1">
              <a:lnSpc>
                <a:spcPct val="90000"/>
              </a:lnSpc>
            </a:pPr>
            <a:r>
              <a:rPr lang="ru-RU" sz="2800" dirty="0" smtClean="0"/>
              <a:t>Дипломная работа на тему: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FF00"/>
                </a:solidFill>
              </a:rPr>
              <a:t>«Развитие культуры письменной речи младших школьников на уроках русского языка»</a:t>
            </a:r>
          </a:p>
          <a:p>
            <a:pPr marR="0" eaLnBrk="1" hangingPunct="1">
              <a:lnSpc>
                <a:spcPct val="90000"/>
              </a:lnSpc>
            </a:pPr>
            <a:endParaRPr lang="ru-RU" sz="2800" dirty="0" smtClean="0"/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Выполнила : студентка 4 курса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Полякова Т.атьяна Петровна 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Научный руководитель: 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Иванова Ирина Николаевна 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400" dirty="0" smtClean="0"/>
              <a:t>Калязин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400" smtClean="0"/>
              <a:t>2019</a:t>
            </a:r>
            <a:endParaRPr lang="ru-RU" sz="2400" dirty="0" smtClean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Заголовок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</p:spPr>
        <p:txBody>
          <a:bodyPr/>
          <a:lstStyle/>
          <a:p>
            <a:pPr eaLnBrk="1" hangingPunct="1"/>
            <a:r>
              <a:rPr lang="ru-RU" sz="2800" b="1" i="1" smtClean="0">
                <a:latin typeface="Times New Roman" pitchFamily="18" charset="0"/>
              </a:rPr>
              <a:t>Цель формирующего эксперимента</a:t>
            </a:r>
            <a:r>
              <a:rPr lang="ru-RU" sz="2800" smtClean="0">
                <a:latin typeface="Times New Roman" pitchFamily="18" charset="0"/>
              </a:rPr>
              <a:t>: наметить пути и условия, обеспечивающие развитие  культуры письменной речи  младших школьников. </a:t>
            </a:r>
            <a:br>
              <a:rPr lang="ru-RU" sz="2800" smtClean="0">
                <a:latin typeface="Times New Roman" pitchFamily="18" charset="0"/>
              </a:rPr>
            </a:br>
            <a:endParaRPr lang="ru-RU" sz="2800" smtClean="0">
              <a:latin typeface="Times New Roman" pitchFamily="18" charset="0"/>
            </a:endParaRPr>
          </a:p>
        </p:txBody>
      </p:sp>
      <p:graphicFrame>
        <p:nvGraphicFramePr>
          <p:cNvPr id="3074" name="Organization Chart 6"/>
          <p:cNvGraphicFramePr>
            <a:graphicFrameLocks/>
          </p:cNvGraphicFramePr>
          <p:nvPr>
            <p:ph idx="4294967295"/>
          </p:nvPr>
        </p:nvGraphicFramePr>
        <p:xfrm>
          <a:off x="381000" y="3429000"/>
          <a:ext cx="8229600" cy="3124200"/>
        </p:xfrm>
        <a:graphic>
          <a:graphicData uri="http://schemas.openxmlformats.org/drawingml/2006/compatibility">
            <com:legacyDrawing xmlns:com="http://schemas.openxmlformats.org/drawingml/2006/compatibility" spid="_x0000_s3074"/>
          </a:graphicData>
        </a:graphic>
      </p:graphicFrame>
      <p:sp>
        <p:nvSpPr>
          <p:cNvPr id="3084" name="Rectangle 14"/>
          <p:cNvSpPr>
            <a:spLocks noChangeArrowheads="1"/>
          </p:cNvSpPr>
          <p:nvPr/>
        </p:nvSpPr>
        <p:spPr bwMode="auto">
          <a:xfrm>
            <a:off x="381000" y="1843088"/>
            <a:ext cx="85344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ru-RU">
                <a:latin typeface="Arial" charset="0"/>
              </a:rPr>
              <a:t>   </a:t>
            </a:r>
            <a:r>
              <a:rPr lang="ru-RU" b="1" i="1"/>
              <a:t>Основная задача</a:t>
            </a:r>
            <a:r>
              <a:rPr lang="ru-RU"/>
              <a:t> -  проведение  работы по обучению младших школьников написанию сочинений различных видов 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686800" cy="2057400"/>
          </a:xfrm>
        </p:spPr>
        <p:txBody>
          <a:bodyPr/>
          <a:lstStyle/>
          <a:p>
            <a:pPr eaLnBrk="1" hangingPunct="1"/>
            <a:r>
              <a:rPr lang="ru-RU" sz="2800" smtClean="0">
                <a:latin typeface="Times New Roman" pitchFamily="18" charset="0"/>
              </a:rPr>
              <a:t>   В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</a:rPr>
              <a:t>иды работы по развитию  речи учащихся, позволяющие  повысить уровень речевой культуры младших школьников, если их проводить систематически:</a:t>
            </a:r>
            <a:br>
              <a:rPr lang="ru-RU" sz="2800" smtClean="0">
                <a:solidFill>
                  <a:schemeClr val="tx1"/>
                </a:solidFill>
                <a:latin typeface="Times New Roman" pitchFamily="18" charset="0"/>
              </a:rPr>
            </a:br>
            <a:endParaRPr lang="ru-RU" sz="28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graphicFrame>
        <p:nvGraphicFramePr>
          <p:cNvPr id="4098" name="Diagram 6"/>
          <p:cNvGraphicFramePr>
            <a:graphicFrameLocks noChangeAspect="1"/>
          </p:cNvGraphicFramePr>
          <p:nvPr>
            <p:ph idx="4294967295"/>
          </p:nvPr>
        </p:nvGraphicFramePr>
        <p:xfrm>
          <a:off x="457200" y="1957388"/>
          <a:ext cx="8229600" cy="4343400"/>
        </p:xfrm>
        <a:graphic>
          <a:graphicData uri="http://schemas.openxmlformats.org/drawingml/2006/compatibility">
            <com:legacyDrawing xmlns:com="http://schemas.openxmlformats.org/drawingml/2006/compatibility" spid="_x0000_s4098"/>
          </a:graphicData>
        </a:graphic>
      </p:graphicFrame>
      <p:sp>
        <p:nvSpPr>
          <p:cNvPr id="4101" name="Rectangle 15"/>
          <p:cNvSpPr>
            <a:spLocks noChangeArrowheads="1"/>
          </p:cNvSpPr>
          <p:nvPr/>
        </p:nvSpPr>
        <p:spPr bwMode="auto">
          <a:xfrm>
            <a:off x="609600" y="2068513"/>
            <a:ext cx="8534400" cy="393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0" hangingPunct="0">
              <a:buFontTx/>
              <a:buChar char="•"/>
            </a:pPr>
            <a:r>
              <a:rPr lang="ru-RU" i="1"/>
              <a:t>Составление связного  рассказа по картинке .</a:t>
            </a:r>
          </a:p>
          <a:p>
            <a:pPr algn="l" eaLnBrk="0" hangingPunct="0">
              <a:buFontTx/>
              <a:buChar char="•"/>
            </a:pPr>
            <a:r>
              <a:rPr lang="ru-RU"/>
              <a:t> </a:t>
            </a:r>
            <a:r>
              <a:rPr lang="ru-RU" i="1"/>
              <a:t>Работа с деформированными текстами</a:t>
            </a:r>
            <a:r>
              <a:rPr lang="ru-RU"/>
              <a:t> 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Составление рассказа из разрозненных предложений.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Сочинения-миниатюры.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Составление рассказа – загадки.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Тексты – поздравления.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Обогащение словаря учащихся .</a:t>
            </a:r>
          </a:p>
          <a:p>
            <a:pPr algn="l" eaLnBrk="0" hangingPunct="0">
              <a:buFontTx/>
              <a:buChar char="•"/>
            </a:pPr>
            <a:r>
              <a:rPr lang="ru-RU"/>
              <a:t> </a:t>
            </a:r>
            <a:r>
              <a:rPr lang="ru-RU" i="1"/>
              <a:t>Внеклассная работа (составление загадок, телеграмм, коротких писем героям сказок)</a:t>
            </a:r>
            <a:r>
              <a:rPr lang="ru-RU"/>
              <a:t>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smtClean="0">
                <a:latin typeface="Times New Roman" pitchFamily="18" charset="0"/>
              </a:rPr>
              <a:t>   Целью контрольного эксперимента</a:t>
            </a:r>
            <a:r>
              <a:rPr lang="ru-RU" sz="2800" smtClean="0">
                <a:latin typeface="Times New Roman" pitchFamily="18" charset="0"/>
              </a:rPr>
              <a:t> было выявление уровня развития культуры письменной речи учащихся 2 класса на заключительном этапе экспериментальной работы.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8686800" cy="4389437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2800" b="1" smtClean="0"/>
              <a:t>Результаты контрольного уровня развития письменной культуры речи младших школьников</a:t>
            </a:r>
            <a:endParaRPr lang="ru-RU" sz="2800" smtClean="0"/>
          </a:p>
          <a:p>
            <a:pPr>
              <a:buFont typeface="Wingdings 2" pitchFamily="18" charset="2"/>
              <a:buNone/>
            </a:pPr>
            <a:endParaRPr lang="ru-RU" sz="2800" smtClean="0"/>
          </a:p>
        </p:txBody>
      </p:sp>
      <p:graphicFrame>
        <p:nvGraphicFramePr>
          <p:cNvPr id="56350" name="Group 30"/>
          <p:cNvGraphicFramePr>
            <a:graphicFrameLocks noGrp="1"/>
          </p:cNvGraphicFramePr>
          <p:nvPr>
            <p:ph sz="half" idx="2"/>
          </p:nvPr>
        </p:nvGraphicFramePr>
        <p:xfrm>
          <a:off x="609600" y="3505200"/>
          <a:ext cx="8077200" cy="2876550"/>
        </p:xfrm>
        <a:graphic>
          <a:graphicData uri="http://schemas.openxmlformats.org/drawingml/2006/table">
            <a:tbl>
              <a:tblPr/>
              <a:tblGrid>
                <a:gridCol w="2692400"/>
                <a:gridCol w="2692400"/>
                <a:gridCol w="2692400"/>
              </a:tblGrid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Уровни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Количество учащихся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Высокий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33%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Средний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67%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Низкий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smtClean="0"/>
              <a:t>Динамика развития культуры речи второклассников</a:t>
            </a:r>
          </a:p>
        </p:txBody>
      </p:sp>
      <p:sp>
        <p:nvSpPr>
          <p:cNvPr id="5124" name="Rectangle 9"/>
          <p:cNvSpPr>
            <a:spLocks noChangeArrowheads="1"/>
          </p:cNvSpPr>
          <p:nvPr/>
        </p:nvSpPr>
        <p:spPr bwMode="auto">
          <a:xfrm>
            <a:off x="0" y="2247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2" name="Object 8"/>
          <p:cNvGraphicFramePr>
            <a:graphicFrameLocks noChangeAspect="1"/>
          </p:cNvGraphicFramePr>
          <p:nvPr/>
        </p:nvGraphicFramePr>
        <p:xfrm>
          <a:off x="0" y="1905000"/>
          <a:ext cx="9144000" cy="4419600"/>
        </p:xfrm>
        <a:graphic>
          <a:graphicData uri="http://schemas.openxmlformats.org/presentationml/2006/ole">
            <p:oleObj spid="_x0000_s5122" name="Диаграмма" r:id="rId3" imgW="5581567" imgH="2362189" progId="MSGraph.Chart.8">
              <p:embed/>
            </p:oleObj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9050"/>
            <a:ext cx="9144000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Уровень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сформированности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РУУД</a:t>
            </a:r>
          </a:p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целеполагания и планирования на констатирующем этапе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7463" y="908050"/>
          <a:ext cx="8870950" cy="5400675"/>
        </p:xfrm>
        <a:graphic>
          <a:graphicData uri="http://schemas.openxmlformats.org/presentationml/2006/ole">
            <p:oleObj spid="_x0000_s6146" name="Диаграмма" r:id="rId3" imgW="5311141" imgH="2202226" progId="MSGraph.Chart.8">
              <p:embed/>
            </p:oleObj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8266" y="2996952"/>
            <a:ext cx="806573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Спасибо за внимание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pPr algn="ctr"/>
            <a:r>
              <a:rPr lang="ru-RU" sz="4000" b="1" smtClean="0"/>
              <a:t>Структура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228600" y="838200"/>
            <a:ext cx="8915400" cy="60198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400" b="1" smtClean="0"/>
              <a:t>Введение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Глава 1. Проблемы  изучения исторической личности на уроках истории в начальной школе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1.1. Понятие исторической личности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1.2. Причины и значение изучения исторической личности на уроках  истории  в начальной школе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Глава 2. Изучение исторической личности на уроках истории в начальной школе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2.1. Методические подходы к изучению исторической личности в начальной школе 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2.2. Анализ учебников по истории для начальной школы 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Заключение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Список литературы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Приложение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388" y="1357313"/>
            <a:ext cx="8713787" cy="50784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Необходимость формирования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регулятивных универсальных учебных действий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целеполагания и планирования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недостаточность проработанности методики формирования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этих универсальных действий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урочной деятельности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младших школьников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60648"/>
            <a:ext cx="88392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850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Противоречие /проблема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95288" y="836613"/>
            <a:ext cx="8497887" cy="20621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процесс формирования регулятивных </a:t>
            </a:r>
          </a:p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универсальных учебных действий</a:t>
            </a:r>
          </a:p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целеполагания и планирования</a:t>
            </a:r>
          </a:p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младших школьников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288" y="3789363"/>
            <a:ext cx="8497887" cy="30464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формирование регулятивных универсальных учебных действий целеполагания и планирования </a:t>
            </a:r>
          </a:p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 младших школьников на уроках математики в Образовательной системе  «Школа - 2100»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068960"/>
            <a:ext cx="7704856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eaLnBrk="0" hangingPunct="0">
              <a:tabLst>
                <a:tab pos="146050" algn="l"/>
              </a:tabLs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Предмет исследования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1236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0"/>
            <a:ext cx="6961649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>
              <a:tabLst>
                <a:tab pos="146050" algn="l"/>
              </a:tabLs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Объект исследования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1236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288" y="1268413"/>
            <a:ext cx="8424862" cy="52816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Конкретизация методики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формирования регулятивных универсальных учебных действий целеполагания и планирования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младших школьников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уроках математики  и </a:t>
            </a:r>
          </a:p>
          <a:p>
            <a:pPr>
              <a:defRPr/>
            </a:pP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разработка условия эффективного внедрения методики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школу №1 г. Советский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056784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850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Цель работы: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pPr eaLnBrk="1" hangingPunct="1"/>
            <a:r>
              <a:rPr lang="ru-RU" smtClean="0"/>
              <a:t>Задачи: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pPr eaLnBrk="1" hangingPunct="1"/>
            <a:r>
              <a:rPr lang="ru-RU" smtClean="0"/>
              <a:t> </a:t>
            </a:r>
            <a:r>
              <a:rPr lang="ru-RU" b="1" smtClean="0"/>
              <a:t>1. Изучить проблему развития культуры письменной речи в психолого-педагогической и методической литературе.</a:t>
            </a:r>
          </a:p>
          <a:p>
            <a:pPr eaLnBrk="1" hangingPunct="1"/>
            <a:r>
              <a:rPr lang="ru-RU" b="1" smtClean="0"/>
              <a:t> 2. Провести диагностику развития культуры письменной речи младших школьников.</a:t>
            </a:r>
          </a:p>
          <a:p>
            <a:pPr eaLnBrk="1" hangingPunct="1"/>
            <a:r>
              <a:rPr lang="ru-RU" b="1" smtClean="0"/>
              <a:t> 3. Разработать и апробировать методические  приёмы развития культуры письменной речи на уроках русского языка в начальной школе и  выявить их эффективность.</a:t>
            </a:r>
          </a:p>
          <a:p>
            <a:pPr eaLnBrk="1" hangingPunct="1"/>
            <a:r>
              <a:rPr lang="ru-RU" b="1" smtClean="0"/>
              <a:t> 4. Выявить уровень сформированности культуры письменной речи младших школьников, подтверждающий результативность формирующего эксперимента.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838200"/>
            <a:ext cx="8763000" cy="1066800"/>
          </a:xfrm>
        </p:spPr>
        <p:txBody>
          <a:bodyPr/>
          <a:lstStyle/>
          <a:p>
            <a:pPr eaLnBrk="1" hangingPunct="1"/>
            <a:r>
              <a:rPr lang="ru-RU" sz="2400" b="1" i="1" smtClean="0"/>
              <a:t>Культура речи</a:t>
            </a:r>
            <a:r>
              <a:rPr lang="ru-RU" sz="2400" b="1" smtClean="0"/>
              <a:t>  - это совокупность знаний, умений и навыков, обеспечивающих автору речи незатруднённое построение речевых высказываний для оптимального решения задач общения. </a:t>
            </a:r>
            <a:br>
              <a:rPr lang="ru-RU" sz="2400" b="1" smtClean="0"/>
            </a:br>
            <a:endParaRPr lang="ru-RU" sz="2800" b="1" smtClean="0"/>
          </a:p>
        </p:txBody>
      </p:sp>
      <p:graphicFrame>
        <p:nvGraphicFramePr>
          <p:cNvPr id="1026" name="Organization Chart 42"/>
          <p:cNvGraphicFramePr>
            <a:graphicFrameLocks/>
          </p:cNvGraphicFramePr>
          <p:nvPr>
            <p:ph type="dgm" idx="4294967295"/>
          </p:nvPr>
        </p:nvGraphicFramePr>
        <p:xfrm>
          <a:off x="228600" y="1905000"/>
          <a:ext cx="8915400" cy="472440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 </a:t>
            </a:r>
          </a:p>
        </p:txBody>
      </p:sp>
      <p:graphicFrame>
        <p:nvGraphicFramePr>
          <p:cNvPr id="2050" name="Diagram 7"/>
          <p:cNvGraphicFramePr>
            <a:graphicFrameLocks noChangeAspect="1"/>
          </p:cNvGraphicFramePr>
          <p:nvPr>
            <p:ph sz="half" idx="4294967295"/>
          </p:nvPr>
        </p:nvGraphicFramePr>
        <p:xfrm>
          <a:off x="457200" y="1935163"/>
          <a:ext cx="4038600" cy="4389437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  <p:graphicFrame>
        <p:nvGraphicFramePr>
          <p:cNvPr id="2052" name="Diagram 37"/>
          <p:cNvGraphicFramePr>
            <a:graphicFrameLocks/>
          </p:cNvGraphicFramePr>
          <p:nvPr>
            <p:ph sz="half" idx="4294967295"/>
          </p:nvPr>
        </p:nvGraphicFramePr>
        <p:xfrm>
          <a:off x="0" y="838200"/>
          <a:ext cx="9144000" cy="5334000"/>
        </p:xfrm>
        <a:graphic>
          <a:graphicData uri="http://schemas.openxmlformats.org/drawingml/2006/compatibility">
            <com:legacyDrawing xmlns:com="http://schemas.openxmlformats.org/drawingml/2006/compatibility" spid="_x0000_s2052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533400" y="-381000"/>
            <a:ext cx="8229600" cy="1371600"/>
          </a:xfrm>
        </p:spPr>
        <p:txBody>
          <a:bodyPr/>
          <a:lstStyle/>
          <a:p>
            <a:pPr algn="ctr" eaLnBrk="1" hangingPunct="1"/>
            <a:r>
              <a:rPr lang="ru-RU" sz="2800" b="1" smtClean="0">
                <a:latin typeface="Times New Roman" pitchFamily="18" charset="0"/>
              </a:rPr>
              <a:t>Результаты исходного уровня развития культуры письменной речи младших школьников</a:t>
            </a: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1447800" y="3635375"/>
            <a:ext cx="609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ru-RU" b="1">
              <a:solidFill>
                <a:schemeClr val="tx2"/>
              </a:solidFill>
              <a:latin typeface="Arial" charset="0"/>
            </a:endParaRPr>
          </a:p>
        </p:txBody>
      </p:sp>
      <p:graphicFrame>
        <p:nvGraphicFramePr>
          <p:cNvPr id="10328" name="Group 88"/>
          <p:cNvGraphicFramePr>
            <a:graphicFrameLocks noGrp="1"/>
          </p:cNvGraphicFramePr>
          <p:nvPr/>
        </p:nvGraphicFramePr>
        <p:xfrm>
          <a:off x="914400" y="1447800"/>
          <a:ext cx="7467600" cy="5266944"/>
        </p:xfrm>
        <a:graphic>
          <a:graphicData uri="http://schemas.openxmlformats.org/drawingml/2006/table">
            <a:tbl>
              <a:tblPr/>
              <a:tblGrid>
                <a:gridCol w="2489200"/>
                <a:gridCol w="2489200"/>
                <a:gridCol w="2489200"/>
              </a:tblGrid>
              <a:tr h="11493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Уровень в баллах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Количество учащихся класса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%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217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Высокий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(18 – 20)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17%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216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Средний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(17 -13)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50%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Низкий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(12 и меньше)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1">
      <a:dk1>
        <a:sysClr val="windowText" lastClr="000000"/>
      </a:dk1>
      <a:lt1>
        <a:sysClr val="window" lastClr="FFFFFF"/>
      </a:lt1>
      <a:dk2>
        <a:srgbClr val="105964"/>
      </a:dk2>
      <a:lt2>
        <a:srgbClr val="DBF5F9"/>
      </a:lt2>
      <a:accent1>
        <a:srgbClr val="0F6FC6"/>
      </a:accent1>
      <a:accent2>
        <a:srgbClr val="0B5394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596</TotalTime>
  <Words>548</Words>
  <Application>Microsoft Office PowerPoint</Application>
  <PresentationFormat>Экран (4:3)</PresentationFormat>
  <Paragraphs>124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Times New Roman</vt:lpstr>
      <vt:lpstr>Arial</vt:lpstr>
      <vt:lpstr>Wingdings 2</vt:lpstr>
      <vt:lpstr>Calibri</vt:lpstr>
      <vt:lpstr>Поток</vt:lpstr>
      <vt:lpstr>Диаграмма</vt:lpstr>
      <vt:lpstr>ГБП ОУ «Калязинский колледж» Преподавание в начальных классах  (очное обучение)</vt:lpstr>
      <vt:lpstr>Структура</vt:lpstr>
      <vt:lpstr>Слайд 3</vt:lpstr>
      <vt:lpstr>Слайд 4</vt:lpstr>
      <vt:lpstr>Слайд 5</vt:lpstr>
      <vt:lpstr>Задачи:</vt:lpstr>
      <vt:lpstr>Культура речи  - это совокупность знаний, умений и навыков, обеспечивающих автору речи незатруднённое построение речевых высказываний для оптимального решения задач общения.  </vt:lpstr>
      <vt:lpstr>  </vt:lpstr>
      <vt:lpstr>Результаты исходного уровня развития культуры письменной речи младших школьников</vt:lpstr>
      <vt:lpstr>Цель формирующего эксперимента: наметить пути и условия, обеспечивающие развитие  культуры письменной речи  младших школьников.  </vt:lpstr>
      <vt:lpstr>   Виды работы по развитию  речи учащихся, позволяющие  повысить уровень речевой культуры младших школьников, если их проводить систематически: </vt:lpstr>
      <vt:lpstr>   Целью контрольного эксперимента было выявление уровня развития культуры письменной речи учащихся 2 класса на заключительном этапе экспериментальной работы.</vt:lpstr>
      <vt:lpstr>Динамика развития культуры речи второклассников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Nastya</dc:creator>
  <cp:lastModifiedBy>Сергей</cp:lastModifiedBy>
  <cp:revision>32</cp:revision>
  <cp:lastPrinted>1601-01-01T00:00:00Z</cp:lastPrinted>
  <dcterms:created xsi:type="dcterms:W3CDTF">1601-01-01T00:00:00Z</dcterms:created>
  <dcterms:modified xsi:type="dcterms:W3CDTF">2019-03-22T09:11:30Z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