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7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DF49-AA7B-4601-9BFD-101804D8D7C3}" type="datetimeFigureOut">
              <a:rPr lang="ru-RU" smtClean="0"/>
              <a:pPr/>
              <a:t>27.05.2013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B7D955A-E34C-4881-8AF9-94E66223A9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DF49-AA7B-4601-9BFD-101804D8D7C3}" type="datetimeFigureOut">
              <a:rPr lang="ru-RU" smtClean="0"/>
              <a:pPr/>
              <a:t>27.05.2013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955A-E34C-4881-8AF9-94E66223A9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B7D955A-E34C-4881-8AF9-94E66223A9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DF49-AA7B-4601-9BFD-101804D8D7C3}" type="datetimeFigureOut">
              <a:rPr lang="ru-RU" smtClean="0"/>
              <a:pPr/>
              <a:t>27.05.2013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DF49-AA7B-4601-9BFD-101804D8D7C3}" type="datetimeFigureOut">
              <a:rPr lang="ru-RU" smtClean="0"/>
              <a:pPr/>
              <a:t>27.05.2013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B7D955A-E34C-4881-8AF9-94E66223A9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DF49-AA7B-4601-9BFD-101804D8D7C3}" type="datetimeFigureOut">
              <a:rPr lang="ru-RU" smtClean="0"/>
              <a:pPr/>
              <a:t>27.05.2013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B7D955A-E34C-4881-8AF9-94E66223A9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4D7DF49-AA7B-4601-9BFD-101804D8D7C3}" type="datetimeFigureOut">
              <a:rPr lang="ru-RU" smtClean="0"/>
              <a:pPr/>
              <a:t>27.05.2013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955A-E34C-4881-8AF9-94E66223A9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DF49-AA7B-4601-9BFD-101804D8D7C3}" type="datetimeFigureOut">
              <a:rPr lang="ru-RU" smtClean="0"/>
              <a:pPr/>
              <a:t>27.05.2013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B7D955A-E34C-4881-8AF9-94E66223A9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DF49-AA7B-4601-9BFD-101804D8D7C3}" type="datetimeFigureOut">
              <a:rPr lang="ru-RU" smtClean="0"/>
              <a:pPr/>
              <a:t>27.05.2013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B7D955A-E34C-4881-8AF9-94E66223A9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DF49-AA7B-4601-9BFD-101804D8D7C3}" type="datetimeFigureOut">
              <a:rPr lang="ru-RU" smtClean="0"/>
              <a:pPr/>
              <a:t>27.05.2013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B7D955A-E34C-4881-8AF9-94E66223A9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B7D955A-E34C-4881-8AF9-94E66223A9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DF49-AA7B-4601-9BFD-101804D8D7C3}" type="datetimeFigureOut">
              <a:rPr lang="ru-RU" smtClean="0"/>
              <a:pPr/>
              <a:t>27.05.2013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B7D955A-E34C-4881-8AF9-94E66223A9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4D7DF49-AA7B-4601-9BFD-101804D8D7C3}" type="datetimeFigureOut">
              <a:rPr lang="ru-RU" smtClean="0"/>
              <a:pPr/>
              <a:t>27.05.2013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4D7DF49-AA7B-4601-9BFD-101804D8D7C3}" type="datetimeFigureOut">
              <a:rPr lang="ru-RU" smtClean="0"/>
              <a:pPr/>
              <a:t>27.05.2013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B7D955A-E34C-4881-8AF9-94E66223A9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Понятие и виды пособий в праве социального обеспечения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5143512"/>
            <a:ext cx="8715436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ГОСУДАРСТВЕННОЕ БЮДЖЕТНОЕ ОБРАЗОВАТЕЛЬНОЕ УЧРЕЖДЕНИЕ </a:t>
            </a:r>
            <a:br>
              <a:rPr lang="ru-RU" b="1" dirty="0" smtClean="0"/>
            </a:br>
            <a:r>
              <a:rPr lang="ru-RU" b="1" dirty="0" smtClean="0"/>
              <a:t>СРЕДНЕГО ПРОФЕССИОНАЛЬНОГО ОБРАЗОВАНИЯ «КАЛЯЗИНСКИЙ КОЛЛЕДЖ» 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Трудовые (страховые) пособия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30910"/>
          </a:xfrm>
        </p:spPr>
        <p:txBody>
          <a:bodyPr>
            <a:noAutofit/>
          </a:bodyPr>
          <a:lstStyle/>
          <a:p>
            <a:r>
              <a:rPr lang="ru-RU" sz="2000" dirty="0" smtClean="0"/>
              <a:t>Общие черты:</a:t>
            </a:r>
          </a:p>
          <a:p>
            <a:r>
              <a:rPr lang="ru-RU" sz="2000" dirty="0" smtClean="0"/>
              <a:t>1) лица, за которых уплачиваются страховые взносы или которые уплачивают их за себя;</a:t>
            </a:r>
          </a:p>
          <a:p>
            <a:r>
              <a:rPr lang="ru-RU" sz="2000" dirty="0" smtClean="0"/>
              <a:t>2) факт утраты заработка по причине расстройства здоровья самого гражданина или членов его семьи;</a:t>
            </a:r>
          </a:p>
          <a:p>
            <a:r>
              <a:rPr lang="ru-RU" sz="2000" dirty="0" smtClean="0"/>
              <a:t>3) единый источник выплаты пособия – Фонд социального страхования РФ;</a:t>
            </a:r>
          </a:p>
          <a:p>
            <a:r>
              <a:rPr lang="ru-RU" sz="2000" dirty="0" smtClean="0"/>
              <a:t>4) правила исчисления – исчисляются из среднего заработка;</a:t>
            </a:r>
          </a:p>
          <a:p>
            <a:r>
              <a:rPr lang="ru-RU" sz="2000" dirty="0" smtClean="0"/>
              <a:t>5) выплачиваются работодателем;</a:t>
            </a:r>
          </a:p>
          <a:p>
            <a:r>
              <a:rPr lang="ru-RU" sz="2000" dirty="0" smtClean="0"/>
              <a:t>6) Закон об обязательном социальном страховании на случай временной нетрудоспособности и в связи с материнством .</a:t>
            </a:r>
          </a:p>
          <a:p>
            <a:r>
              <a:rPr lang="ru-RU" sz="2000" dirty="0" smtClean="0"/>
              <a:t>7) </a:t>
            </a:r>
            <a:r>
              <a:rPr lang="ru-RU" sz="2000" i="1" dirty="0" smtClean="0"/>
              <a:t>единое основание</a:t>
            </a:r>
            <a:r>
              <a:rPr lang="ru-RU" sz="2000" dirty="0" smtClean="0"/>
              <a:t> для назначения пособий – листок нетрудоспособности (больничный лист), который не может быть заменен иными документами.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75895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Размер пособий по временной нетрудоспособности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00174"/>
            <a:ext cx="8503920" cy="492922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Размер пособий по временной нетрудоспособности по общему правилу зависит от длительности страхового стажа. При этом установлена следующая зависимость размера пособия за календарный месяц от длительности страхового стажа: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при страховом стаже менее 6 месяцев - не более МРОТ за календарный месяц;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при страховом стаже от 6 месяцев до 5 лет - 60 % среднего заработка;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при страховом стаже от 5 лет до 8 лет - 80 % среднего заработка;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при страховом стаже свыше 8 лет - 100 % среднего заработка. </a:t>
            </a:r>
          </a:p>
          <a:p>
            <a:pPr>
              <a:lnSpc>
                <a:spcPct val="150000"/>
              </a:lnSpc>
              <a:buNone/>
            </a:pPr>
            <a:endParaRPr lang="ru-RU" sz="11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Независимо от длительности страхового стажа в размере 100 % среднего заработка выплачивается только пособие в связи с трудовым увечьем или профзаболеванием.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800" b="1" dirty="0" smtClean="0"/>
              <a:t>Пособия гражданам, имеющим детей (семейные пособия)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Пособия гражданам, имеющим детей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dirty="0" smtClean="0"/>
              <a:t>1) единовременное пособие женщинам, вставшим на учет в медицинских учреждениях в ранние сроки беременности;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2) пособие по беременности и родам;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3) пособие при усыновлении (удочерении);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4) единовременное пособие при рождении ребенка;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5) ежемесячное пособие по уходу за ребенком (на период отпуска по уходу за ребенком) до достижения им возраста полутора лет.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6) единовременное пособие при передаче ребенка на воспитание в семью.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7) единовременное пособие беременной жене военнослужащего, проходящего военную службу по призыву.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8) ежемесячное пособие на ребенка военнослужащего, проходящего военную службу по призыву.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Пособия гражданам, имеющим детей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Для всех видов пособий предусмотрены общие сроки подачи заявлений, при этом рассмотрение заявления осуществляется в течение 10 дней. Обращение должно последовать </a:t>
            </a:r>
            <a:r>
              <a:rPr lang="ru-RU" i="1" dirty="0" smtClean="0"/>
              <a:t>не позднее 6 месяцев</a:t>
            </a:r>
            <a:r>
              <a:rPr lang="ru-RU" dirty="0" smtClean="0"/>
              <a:t> соответственно.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Пособие по беременности и родам.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/>
              <a:t>Право на пособие по беременности и родам имеют:</a:t>
            </a:r>
          </a:p>
          <a:p>
            <a:pPr algn="just"/>
            <a:r>
              <a:rPr lang="ru-RU" dirty="0" smtClean="0"/>
              <a:t>женщины, подлежащие обязательному социальному страхованию на случай временной нетрудоспособности и в связи с материнством;</a:t>
            </a:r>
          </a:p>
          <a:p>
            <a:pPr algn="just"/>
            <a:r>
              <a:rPr lang="ru-RU" dirty="0" smtClean="0"/>
              <a:t>женщины, уволенные в связи с прекращением деятельности их работодателем в течение 12 месяцев, предшествовавших дню признания их безработными;</a:t>
            </a:r>
          </a:p>
          <a:p>
            <a:pPr algn="just"/>
            <a:r>
              <a:rPr lang="ru-RU" dirty="0" smtClean="0"/>
              <a:t>женщины, обучающиеся по очной форме обучения в образовательных учреждениях;</a:t>
            </a:r>
          </a:p>
          <a:p>
            <a:pPr algn="just"/>
            <a:r>
              <a:rPr lang="ru-RU" dirty="0" smtClean="0"/>
              <a:t>женщины, проходящие военную службу по контракту, службу в органах внутренних дел, в Государственной противопожарной службе, в учреждениях и органах уголовно-исполнительной системы, в органах по контролю за оборотом наркотических средств и психотропных веществ, в таможенных органах;</a:t>
            </a:r>
          </a:p>
          <a:p>
            <a:pPr algn="just"/>
            <a:r>
              <a:rPr lang="ru-RU" dirty="0" smtClean="0"/>
              <a:t>упомянутые категории женщин при усыновлении ими ребенка (детей).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Пособие по беременности и родам.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Пособие выплачивается за период отпуска по беременности и родам продолжительностью:</a:t>
            </a:r>
          </a:p>
          <a:p>
            <a:pPr algn="just"/>
            <a:r>
              <a:rPr lang="ru-RU" dirty="0" smtClean="0"/>
              <a:t>до родов - </a:t>
            </a:r>
            <a:r>
              <a:rPr lang="ru-RU" b="1" dirty="0" smtClean="0"/>
              <a:t>70 дней</a:t>
            </a:r>
            <a:r>
              <a:rPr lang="ru-RU" dirty="0" smtClean="0"/>
              <a:t> (при многоплодной беременности - </a:t>
            </a:r>
            <a:r>
              <a:rPr lang="ru-RU" b="1" dirty="0" smtClean="0"/>
              <a:t>84</a:t>
            </a:r>
            <a:r>
              <a:rPr lang="ru-RU" dirty="0" smtClean="0"/>
              <a:t>);</a:t>
            </a:r>
          </a:p>
          <a:p>
            <a:pPr algn="just"/>
            <a:r>
              <a:rPr lang="ru-RU" dirty="0" smtClean="0"/>
              <a:t>после родов -</a:t>
            </a:r>
            <a:r>
              <a:rPr lang="ru-RU" b="1" dirty="0" smtClean="0"/>
              <a:t>70 дней</a:t>
            </a:r>
            <a:r>
              <a:rPr lang="ru-RU" dirty="0" smtClean="0"/>
              <a:t> (в случае осложненных родов - </a:t>
            </a:r>
            <a:r>
              <a:rPr lang="ru-RU" b="1" dirty="0" smtClean="0"/>
              <a:t>86</a:t>
            </a:r>
            <a:r>
              <a:rPr lang="ru-RU" dirty="0" smtClean="0"/>
              <a:t>, при рождении двух или более детей - </a:t>
            </a:r>
            <a:r>
              <a:rPr lang="ru-RU" b="1" dirty="0" smtClean="0"/>
              <a:t>110</a:t>
            </a:r>
            <a:r>
              <a:rPr lang="ru-RU" dirty="0" smtClean="0"/>
              <a:t>).</a:t>
            </a:r>
          </a:p>
          <a:p>
            <a:pPr algn="just"/>
            <a:r>
              <a:rPr lang="ru-RU" dirty="0" smtClean="0"/>
              <a:t>Отпуск по беременности и родам исчисляется </a:t>
            </a:r>
            <a:r>
              <a:rPr lang="ru-RU" b="1" dirty="0" smtClean="0"/>
              <a:t>суммарно</a:t>
            </a:r>
            <a:r>
              <a:rPr lang="ru-RU" dirty="0" smtClean="0"/>
              <a:t> и предоставляется женщине </a:t>
            </a:r>
            <a:r>
              <a:rPr lang="ru-RU" b="1" dirty="0" smtClean="0"/>
              <a:t>полностью</a:t>
            </a:r>
            <a:r>
              <a:rPr lang="ru-RU" dirty="0" smtClean="0"/>
              <a:t> независимо от числа дней, фактически использованных до родов.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Пособие по беременности и родам.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Для застрахованных женщин размер пособия составляет </a:t>
            </a:r>
            <a:r>
              <a:rPr lang="ru-RU" b="1" dirty="0" smtClean="0"/>
              <a:t>100% среднего заработка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smtClean="0"/>
              <a:t>По новым правилам</a:t>
            </a:r>
            <a:r>
              <a:rPr lang="ru-RU" dirty="0" smtClean="0"/>
              <a:t> - исходя из заработка за 2 календарных года без исключения указанных периодов.</a:t>
            </a:r>
          </a:p>
          <a:p>
            <a:pPr algn="just"/>
            <a:r>
              <a:rPr lang="ru-RU" b="1" dirty="0" smtClean="0"/>
              <a:t>Фиксированный размер пособия </a:t>
            </a:r>
            <a:r>
              <a:rPr lang="ru-RU" dirty="0" smtClean="0"/>
              <a:t>установлен для отдельных категорий граждан. Так, уволенным в связи с прекращением деятельности работодателем - </a:t>
            </a:r>
            <a:r>
              <a:rPr lang="ru-RU" b="1" dirty="0" smtClean="0"/>
              <a:t>438,87 руб.</a:t>
            </a:r>
            <a:r>
              <a:rPr lang="ru-RU" dirty="0" smtClean="0"/>
              <a:t> Обучающимся - в размере стипендии. Находящимся на службе - в размере денежного довольствия.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34400" cy="127157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Единовременное пособие женщинам, 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вставшим на учет в медицинских учреждениях в ранние сроки беременности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Право на такое пособие имеют женщины, вставшие на учет в медицинских учреждениях в ранние сроки беременности, то есть </a:t>
            </a:r>
            <a:r>
              <a:rPr lang="ru-RU" b="1" dirty="0" smtClean="0"/>
              <a:t>до 12 недель</a:t>
            </a:r>
            <a:r>
              <a:rPr lang="ru-RU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Оно выплачивается в дополнение к пособию по беременности и родам.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Размер такого пособия - </a:t>
            </a:r>
            <a:r>
              <a:rPr lang="ru-RU" b="1" dirty="0" smtClean="0"/>
              <a:t>438,87 руб.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2869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Единовременное пособие при рождении ребенка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Право на единовременное пособие при рождении ребенка имеет </a:t>
            </a:r>
            <a:r>
              <a:rPr lang="ru-RU" b="1" dirty="0" smtClean="0"/>
              <a:t>один из родителей </a:t>
            </a:r>
            <a:r>
              <a:rPr lang="ru-RU" dirty="0" smtClean="0"/>
              <a:t>или </a:t>
            </a:r>
            <a:r>
              <a:rPr lang="ru-RU" b="1" dirty="0" smtClean="0"/>
              <a:t>лицо, его заменяющее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 рождении двух и более детей пособие выплачивается </a:t>
            </a:r>
            <a:r>
              <a:rPr lang="ru-RU" b="1" dirty="0" smtClean="0"/>
              <a:t>на каждого ребенка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 рождении мертвого ребенка указанное пособие не выплачивается.</a:t>
            </a:r>
          </a:p>
          <a:p>
            <a:r>
              <a:rPr lang="ru-RU" dirty="0" smtClean="0"/>
              <a:t>Размер пособия - </a:t>
            </a:r>
            <a:r>
              <a:rPr lang="ru-RU" b="1" dirty="0" smtClean="0"/>
              <a:t>11 703,13 руб.</a:t>
            </a:r>
            <a:endParaRPr lang="ru-RU" dirty="0" smtClean="0"/>
          </a:p>
          <a:p>
            <a:r>
              <a:rPr lang="ru-RU" dirty="0" smtClean="0"/>
              <a:t>Если хотя бы один из родителей работает, он получает пособие </a:t>
            </a:r>
            <a:r>
              <a:rPr lang="ru-RU" b="1" dirty="0" smtClean="0"/>
              <a:t>по месту своей работы</a:t>
            </a:r>
            <a:r>
              <a:rPr lang="ru-RU" dirty="0" smtClean="0"/>
              <a:t>. Если оба не работают, пособие выплачивается в органах соцзащиты населения </a:t>
            </a:r>
            <a:r>
              <a:rPr lang="ru-RU" b="1" dirty="0" smtClean="0"/>
              <a:t>по месту жительства</a:t>
            </a:r>
            <a:r>
              <a:rPr lang="ru-RU" dirty="0" smtClean="0"/>
              <a:t>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Классификации пособий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В зависимости от продолжительности выплаты:</a:t>
            </a:r>
          </a:p>
          <a:p>
            <a:r>
              <a:rPr lang="ru-RU" dirty="0" smtClean="0"/>
              <a:t>единовременные;</a:t>
            </a:r>
          </a:p>
          <a:p>
            <a:r>
              <a:rPr lang="ru-RU" dirty="0" smtClean="0"/>
              <a:t>периодические (ежемесячные, ежеквартальные, ежегодные);</a:t>
            </a:r>
          </a:p>
          <a:p>
            <a:r>
              <a:rPr lang="ru-RU" dirty="0" smtClean="0"/>
              <a:t>эпизодические (пособие по временной нетрудоспособности).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5726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Ежемесячное пособие по уходу за ребенком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Право на данное пособие имеют мать, отец или другое лицо, фактически ухаживающее за ребенком.</a:t>
            </a:r>
          </a:p>
          <a:p>
            <a:r>
              <a:rPr lang="ru-RU" dirty="0" smtClean="0"/>
              <a:t>Пособие выплачивается </a:t>
            </a:r>
            <a:r>
              <a:rPr lang="ru-RU" b="1" dirty="0" smtClean="0"/>
              <a:t>до достижения ребенком полутора лет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Для лиц, подлежащих обязательному страхованию, размер пособия составляет </a:t>
            </a:r>
            <a:r>
              <a:rPr lang="ru-RU" b="1" dirty="0" smtClean="0"/>
              <a:t>40%</a:t>
            </a:r>
            <a:r>
              <a:rPr lang="ru-RU" dirty="0" smtClean="0"/>
              <a:t> среднего заработка. При этом пособие не может быть меньше </a:t>
            </a:r>
            <a:r>
              <a:rPr lang="ru-RU" b="1" dirty="0" smtClean="0"/>
              <a:t>2 194,34 руб. </a:t>
            </a:r>
            <a:r>
              <a:rPr lang="ru-RU" dirty="0" smtClean="0"/>
              <a:t>по уходу за первым ребенком и </a:t>
            </a:r>
            <a:r>
              <a:rPr lang="ru-RU" b="1" dirty="0" smtClean="0"/>
              <a:t>4 388,67 руб.</a:t>
            </a:r>
            <a:r>
              <a:rPr lang="ru-RU" dirty="0" smtClean="0"/>
              <a:t> по уходу за вторым ребенком и последующими детьми. Максимальный размер в зависимости от оснований - </a:t>
            </a:r>
            <a:r>
              <a:rPr lang="ru-RU" b="1" dirty="0" smtClean="0"/>
              <a:t>8777,35 руб. </a:t>
            </a:r>
            <a:r>
              <a:rPr lang="ru-RU" dirty="0" smtClean="0"/>
              <a:t>или</a:t>
            </a:r>
            <a:r>
              <a:rPr lang="ru-RU" b="1" dirty="0" smtClean="0"/>
              <a:t> 13825,75 </a:t>
            </a:r>
            <a:r>
              <a:rPr lang="ru-RU" b="1" dirty="0" err="1" smtClean="0"/>
              <a:t>руб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5726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Единовременное пособие при передаче ребенка на воспитание в семью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Поясним, что под передачей ребенка на воспитание в семью понимается усыновление, установление опеки (попечительства) и передача на воспитание в приемную семью детей, оставшихся без попечения родителей.</a:t>
            </a:r>
          </a:p>
          <a:p>
            <a:r>
              <a:rPr lang="ru-RU" dirty="0" smtClean="0"/>
              <a:t>Право на данное пособие имеет </a:t>
            </a:r>
            <a:r>
              <a:rPr lang="ru-RU" b="1" dirty="0" smtClean="0"/>
              <a:t>один из усыновителей, опекунов (попечителей), приемных родителей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Если на воспитание в семью передают двух и более детей, пособие выплачивается </a:t>
            </a:r>
            <a:r>
              <a:rPr lang="ru-RU" b="1" dirty="0" smtClean="0"/>
              <a:t>на каждого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Размер данного пособия - </a:t>
            </a:r>
            <a:r>
              <a:rPr lang="ru-RU" b="1" dirty="0" smtClean="0"/>
              <a:t>11 703,13 руб.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Пособие по безработице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ctr">
              <a:buClrTx/>
              <a:buNone/>
            </a:pPr>
            <a:r>
              <a:rPr lang="ru-RU" sz="2400" b="1" dirty="0" smtClean="0"/>
              <a:t>Чтобы вас признали безработным, нужно:</a:t>
            </a:r>
          </a:p>
          <a:p>
            <a:pPr algn="just"/>
            <a:r>
              <a:rPr lang="ru-RU" dirty="0" smtClean="0"/>
              <a:t>быть трудоспособным гражданином, который не имеет работы и заработка;</a:t>
            </a:r>
          </a:p>
          <a:p>
            <a:pPr algn="just"/>
            <a:r>
              <a:rPr lang="ru-RU" dirty="0" smtClean="0"/>
              <a:t>зарегистрироваться в органах службы занятости в целях поиска подходящей работы, искать работу и быть готовым приступить к ней.</a:t>
            </a:r>
          </a:p>
          <a:p>
            <a:pPr algn="just">
              <a:buNone/>
            </a:pPr>
            <a:r>
              <a:rPr lang="ru-RU" dirty="0" smtClean="0"/>
              <a:t>Пособие по безработице начисляется гражданам </a:t>
            </a:r>
            <a:r>
              <a:rPr lang="ru-RU" b="1" dirty="0" smtClean="0"/>
              <a:t>с первого дня признания их безработными</a:t>
            </a:r>
            <a:r>
              <a:rPr lang="ru-RU" dirty="0" smtClean="0"/>
              <a:t>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Пособие по безработице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400" dirty="0" smtClean="0"/>
              <a:t>Пособие по безработице устанавливается в процентном отношении к среднему заработку </a:t>
            </a:r>
            <a:r>
              <a:rPr lang="ru-RU" sz="2400" b="1" dirty="0" smtClean="0"/>
              <a:t>за последние 3 месяца по последнему месту работы</a:t>
            </a:r>
            <a:r>
              <a:rPr lang="ru-RU" sz="2400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400" b="1" u="sng" dirty="0" smtClean="0"/>
              <a:t>При этом обязательным является условие</a:t>
            </a:r>
            <a:r>
              <a:rPr lang="ru-RU" sz="2400" dirty="0" smtClean="0"/>
              <a:t>, что </a:t>
            </a:r>
            <a:r>
              <a:rPr lang="ru-RU" sz="2400" b="1" dirty="0" smtClean="0"/>
              <a:t>в течение 12 месяцев</a:t>
            </a:r>
            <a:r>
              <a:rPr lang="ru-RU" sz="2400" dirty="0" smtClean="0"/>
              <a:t> до безработицы гражданин имел оплачиваемую работу </a:t>
            </a:r>
            <a:r>
              <a:rPr lang="ru-RU" sz="2400" b="1" dirty="0" smtClean="0"/>
              <a:t>не менее 26 календарных недель</a:t>
            </a:r>
            <a:r>
              <a:rPr lang="ru-RU" sz="2400" dirty="0" smtClean="0"/>
              <a:t>, причем на условиях полного рабочего дня (полной рабочей недели).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Пособие по безработице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Пособие по безработице выплачивается </a:t>
            </a:r>
            <a:r>
              <a:rPr lang="ru-RU" b="1" dirty="0" smtClean="0"/>
              <a:t>ежемесячно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 этом оно не может выплачиваться </a:t>
            </a:r>
            <a:r>
              <a:rPr lang="ru-RU" b="1" dirty="0" smtClean="0"/>
              <a:t>более 12 месяцев в течение 18 календарных месяцев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Безработные граждане, которым так и не удалось устроиться на работу в этот период, имеют право на повторное получение пособия, но общий период выплаты пособия для них </a:t>
            </a:r>
            <a:r>
              <a:rPr lang="ru-RU" b="1" dirty="0" smtClean="0"/>
              <a:t>не может превышать 24 календарных месяца в течение 36 календарных месяцев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571480"/>
            <a:ext cx="8503920" cy="552756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u="sng" dirty="0" smtClean="0"/>
              <a:t>Пособие могут перестать выплачивать </a:t>
            </a:r>
            <a:r>
              <a:rPr lang="ru-RU" dirty="0" smtClean="0"/>
              <a:t>на ограниченный период времени - 3 месяца, в случаях:</a:t>
            </a:r>
          </a:p>
          <a:p>
            <a:r>
              <a:rPr lang="ru-RU" dirty="0" smtClean="0"/>
              <a:t>отказа от двух вариантов подходящей работы за один период безработицы;</a:t>
            </a:r>
          </a:p>
          <a:p>
            <a:r>
              <a:rPr lang="ru-RU" dirty="0" smtClean="0"/>
              <a:t>явки в состоянии опьянения на перерегистрацию в качестве безработного;</a:t>
            </a:r>
          </a:p>
          <a:p>
            <a:r>
              <a:rPr lang="ru-RU" dirty="0" smtClean="0"/>
              <a:t>нарушения безработным без уважительных причин условий и сроков его перерегистрации;</a:t>
            </a:r>
          </a:p>
          <a:p>
            <a:r>
              <a:rPr lang="ru-RU" dirty="0" smtClean="0"/>
              <a:t>самовольного прекращения обучения по направлению органов службы занятости;</a:t>
            </a:r>
          </a:p>
          <a:p>
            <a:r>
              <a:rPr lang="ru-RU" dirty="0" smtClean="0"/>
              <a:t>увольнения с последнего места работы (службы) за нарушение трудовой дисциплины и другие виновные действия, предусмотренные законом.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Пособие по безработице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По общему правилу</a:t>
            </a:r>
            <a:r>
              <a:rPr lang="ru-RU" dirty="0" smtClean="0"/>
              <a:t> пособие начисляется:</a:t>
            </a:r>
          </a:p>
          <a:p>
            <a:r>
              <a:rPr lang="ru-RU" dirty="0" smtClean="0"/>
              <a:t>в первом (12-месячном) периоде выплаты: </a:t>
            </a:r>
          </a:p>
          <a:p>
            <a:pPr lvl="1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</a:rPr>
              <a:t>в первые 3 месяца - в размере </a:t>
            </a:r>
            <a:r>
              <a:rPr lang="ru-RU" b="1" dirty="0" smtClean="0">
                <a:solidFill>
                  <a:schemeClr val="tx1"/>
                </a:solidFill>
              </a:rPr>
              <a:t>75%</a:t>
            </a:r>
            <a:r>
              <a:rPr lang="ru-RU" dirty="0" smtClean="0">
                <a:solidFill>
                  <a:schemeClr val="tx1"/>
                </a:solidFill>
              </a:rPr>
              <a:t> среднемесячного заработка (денежного довольствия), исчисленного за последние 3 месяца по последнему месту работы (службы);</a:t>
            </a:r>
          </a:p>
          <a:p>
            <a:pPr lvl="1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</a:rPr>
              <a:t>в следующие 4 месяца - в размере </a:t>
            </a:r>
            <a:r>
              <a:rPr lang="ru-RU" b="1" dirty="0" smtClean="0">
                <a:solidFill>
                  <a:schemeClr val="tx1"/>
                </a:solidFill>
              </a:rPr>
              <a:t>60%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lvl="1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</a:rPr>
              <a:t>в дальнейшем - в размере </a:t>
            </a:r>
            <a:r>
              <a:rPr lang="ru-RU" b="1" dirty="0" smtClean="0">
                <a:solidFill>
                  <a:schemeClr val="tx1"/>
                </a:solidFill>
              </a:rPr>
              <a:t>45%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dirty="0" smtClean="0"/>
              <a:t>во втором 12-месячном периоде выплаты - в размере </a:t>
            </a:r>
            <a:r>
              <a:rPr lang="ru-RU" b="1" dirty="0" smtClean="0"/>
              <a:t>1 МРОТ</a:t>
            </a:r>
            <a:r>
              <a:rPr lang="ru-RU" dirty="0" smtClean="0"/>
              <a:t> (+ районный коэффициент).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Пособие по безработице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Размер пособия ограничен максимальной (</a:t>
            </a:r>
            <a:r>
              <a:rPr lang="ru-RU" b="1" dirty="0" smtClean="0"/>
              <a:t>4 900 руб.</a:t>
            </a:r>
            <a:r>
              <a:rPr lang="ru-RU" dirty="0" smtClean="0"/>
              <a:t>) и минимальной (</a:t>
            </a:r>
            <a:r>
              <a:rPr lang="ru-RU" b="1" dirty="0" smtClean="0"/>
              <a:t>850 руб. + районный коэффициент, если есть</a:t>
            </a:r>
            <a:r>
              <a:rPr lang="ru-RU" dirty="0" smtClean="0"/>
              <a:t>) величинами. Их определяет Правительство РФ.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Пособие по безработице в размере </a:t>
            </a:r>
            <a:r>
              <a:rPr lang="ru-RU" b="1" dirty="0" smtClean="0"/>
              <a:t>1 МРОТ</a:t>
            </a:r>
            <a:r>
              <a:rPr lang="ru-RU" dirty="0" smtClean="0"/>
              <a:t> устанавливается для: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граждан, впервые ищущих работу (ранее не работавших);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стремящихся возобновить трудовую деятельность после длительного (более 1 года) перерыва;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уволенных за нарушение трудовой дисциплины или другие виновные действия, предусмотренные законодательством РФ;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уволенных по любым основаниям в течение 12 месяцев, предшествовавших началу безработицы, и имевших в этот период оплачиваемую работу менее 26 календарных недель.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Специальные пособия отдельным категориям нуждающихся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Пособия гражданам, пострадавшим от радиационных и техногенных катастроф</a:t>
            </a:r>
          </a:p>
          <a:p>
            <a:r>
              <a:rPr lang="ru-RU" b="1" dirty="0" smtClean="0"/>
              <a:t>Пособия гражданам, привлеченным для борьбы с терроризмом, и членам их семей</a:t>
            </a:r>
          </a:p>
          <a:p>
            <a:r>
              <a:rPr lang="ru-RU" b="1" dirty="0" smtClean="0"/>
              <a:t>Пособия военнослужащим по контракту и приравненным к ним категориям</a:t>
            </a:r>
          </a:p>
          <a:p>
            <a:r>
              <a:rPr lang="ru-RU" b="1" dirty="0" smtClean="0"/>
              <a:t>Пособие супругам кадровых военнослужащих</a:t>
            </a:r>
          </a:p>
          <a:p>
            <a:r>
              <a:rPr lang="ru-RU" b="1" dirty="0" smtClean="0"/>
              <a:t>Пособия беженцам и вынужденным переселенцам</a:t>
            </a:r>
          </a:p>
          <a:p>
            <a:r>
              <a:rPr lang="ru-RU" b="1" dirty="0" smtClean="0"/>
              <a:t>Пособия в случае утраты жилья и иного имущества</a:t>
            </a:r>
          </a:p>
          <a:p>
            <a:r>
              <a:rPr lang="ru-RU" b="1" dirty="0" smtClean="0"/>
              <a:t>Пособия малоимущим гражданам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Классификации пособий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2. По числу субъектов-получателей:</a:t>
            </a:r>
          </a:p>
          <a:p>
            <a:r>
              <a:rPr lang="ru-RU" dirty="0" smtClean="0"/>
              <a:t>индивидуальные;</a:t>
            </a:r>
          </a:p>
          <a:p>
            <a:r>
              <a:rPr lang="ru-RU" dirty="0" smtClean="0"/>
              <a:t>групповые (малоимущим, многодетным семьям; семьям лиц, погибших при осуществлении мероприятий по борьбе с терроризмом и др.).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Классификации пособий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 В зависимости от источника финансирования:</a:t>
            </a:r>
          </a:p>
          <a:p>
            <a:r>
              <a:rPr lang="ru-RU" dirty="0" smtClean="0"/>
              <a:t>за счет Фонда социального страхования РФ;</a:t>
            </a:r>
          </a:p>
          <a:p>
            <a:r>
              <a:rPr lang="ru-RU" dirty="0" smtClean="0"/>
              <a:t>за счет бюджетов всех уровней;</a:t>
            </a:r>
          </a:p>
          <a:p>
            <a:r>
              <a:rPr lang="ru-RU" dirty="0" smtClean="0"/>
              <a:t>за счет Пенсионного фонда (пособие на погребение пенсионеров, не работавших на день смерти);</a:t>
            </a:r>
          </a:p>
          <a:p>
            <a:r>
              <a:rPr lang="ru-RU" dirty="0" smtClean="0"/>
              <a:t>за счет работодателя (женщинам на селе; гражданам, работающим у работодателей – физических лиц и в организациях, применяющих специальные налоговые режимы и др.).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Классификации пособий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4. По функциональному назначению:</a:t>
            </a:r>
          </a:p>
          <a:p>
            <a:r>
              <a:rPr lang="ru-RU" dirty="0" smtClean="0"/>
              <a:t>пособия, временно замещающие полностью или в части заработок лица;</a:t>
            </a:r>
          </a:p>
          <a:p>
            <a:r>
              <a:rPr lang="ru-RU" dirty="0" smtClean="0"/>
              <a:t>пособия, предоставляемые в качестве восполнения дополнительно </a:t>
            </a:r>
            <a:r>
              <a:rPr lang="ru-RU" dirty="0" err="1" smtClean="0"/>
              <a:t>понеснных</a:t>
            </a:r>
            <a:r>
              <a:rPr lang="ru-RU" dirty="0" smtClean="0"/>
              <a:t> расходов;</a:t>
            </a:r>
          </a:p>
          <a:p>
            <a:r>
              <a:rPr lang="ru-RU" dirty="0" smtClean="0"/>
              <a:t>пособия, компенсирующие понесенные целевые расходы.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Классификации пособий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5. В зависимости от характера общественно полезной деятельности гражданина:</a:t>
            </a:r>
          </a:p>
          <a:p>
            <a:r>
              <a:rPr lang="ru-RU" dirty="0" smtClean="0"/>
              <a:t>трудовые пособия;</a:t>
            </a:r>
          </a:p>
          <a:p>
            <a:r>
              <a:rPr lang="ru-RU" dirty="0" smtClean="0"/>
              <a:t>семейные пособия.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/>
              <a:t>Трудовые (страховые) пособия</a:t>
            </a:r>
            <a:endParaRPr lang="ru-RU" sz="5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Трудовые (страховые) пособия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С одной стороны, они могут быть призваны </a:t>
            </a:r>
            <a:r>
              <a:rPr lang="ru-RU" i="1" dirty="0" smtClean="0"/>
              <a:t>временно заместить утраченный заработок</a:t>
            </a:r>
            <a:r>
              <a:rPr lang="ru-RU" dirty="0" smtClean="0"/>
              <a:t>, вследствие временной нетрудоспособности самого застрахованного или его близких родственников, с другой - </a:t>
            </a:r>
            <a:r>
              <a:rPr lang="ru-RU" i="1" dirty="0" smtClean="0"/>
              <a:t>компенсировать затраты на восстановление здоровья вследствие трудового увечья, связанного с производством, или профзаболевания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Трудовые (страховые) пособия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b="1" i="1" dirty="0" smtClean="0"/>
              <a:t>Пособия по временной нетрудоспособности</a:t>
            </a:r>
            <a:endParaRPr lang="ru-RU" sz="2400" dirty="0" smtClean="0"/>
          </a:p>
          <a:p>
            <a:r>
              <a:rPr lang="ru-RU" dirty="0" smtClean="0"/>
              <a:t>Пособие при заболевании или травме, связанных с утратой трудоспособности (общее заболевание).</a:t>
            </a:r>
          </a:p>
          <a:p>
            <a:r>
              <a:rPr lang="ru-RU" dirty="0" smtClean="0"/>
              <a:t>Пособие при трудовом увечье или профзаболевании.</a:t>
            </a:r>
          </a:p>
          <a:p>
            <a:r>
              <a:rPr lang="ru-RU" dirty="0" smtClean="0"/>
              <a:t>Пособие при санаторно-курортном лечении.</a:t>
            </a:r>
          </a:p>
          <a:p>
            <a:r>
              <a:rPr lang="ru-RU" dirty="0" smtClean="0"/>
              <a:t>Пособие по уходу за больным членом семьи.</a:t>
            </a:r>
          </a:p>
          <a:p>
            <a:r>
              <a:rPr lang="ru-RU" dirty="0" smtClean="0"/>
              <a:t>Пособие при карантине.</a:t>
            </a:r>
          </a:p>
          <a:p>
            <a:r>
              <a:rPr lang="ru-RU" dirty="0" smtClean="0"/>
              <a:t>При протезировании с помещением в стационар.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85</TotalTime>
  <Words>1695</Words>
  <Application>Microsoft Office PowerPoint</Application>
  <PresentationFormat>Экран (4:3)</PresentationFormat>
  <Paragraphs>141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Официальная</vt:lpstr>
      <vt:lpstr>Понятие и виды пособий в праве социального обеспечения</vt:lpstr>
      <vt:lpstr>Классификации пособий</vt:lpstr>
      <vt:lpstr>Классификации пособий</vt:lpstr>
      <vt:lpstr>Классификации пособий</vt:lpstr>
      <vt:lpstr>Классификации пособий</vt:lpstr>
      <vt:lpstr>Классификации пособий</vt:lpstr>
      <vt:lpstr>Слайд 7</vt:lpstr>
      <vt:lpstr>Трудовые (страховые) пособия</vt:lpstr>
      <vt:lpstr>Трудовые (страховые) пособия</vt:lpstr>
      <vt:lpstr>Трудовые (страховые) пособия</vt:lpstr>
      <vt:lpstr>Размер пособий по временной нетрудоспособности</vt:lpstr>
      <vt:lpstr>Слайд 12</vt:lpstr>
      <vt:lpstr>Пособия гражданам, имеющим детей</vt:lpstr>
      <vt:lpstr>Пособия гражданам, имеющим детей</vt:lpstr>
      <vt:lpstr>Пособие по беременности и родам.</vt:lpstr>
      <vt:lpstr>Пособие по беременности и родам.</vt:lpstr>
      <vt:lpstr>Пособие по беременности и родам.</vt:lpstr>
      <vt:lpstr>Единовременное пособие женщинам,  вставшим на учет в медицинских учреждениях в ранние сроки беременности</vt:lpstr>
      <vt:lpstr>Единовременное пособие при рождении ребенка</vt:lpstr>
      <vt:lpstr>Ежемесячное пособие по уходу за ребенком</vt:lpstr>
      <vt:lpstr>Единовременное пособие при передаче ребенка на воспитание в семью</vt:lpstr>
      <vt:lpstr>Пособие по безработице</vt:lpstr>
      <vt:lpstr>Пособие по безработице</vt:lpstr>
      <vt:lpstr>Пособие по безработице</vt:lpstr>
      <vt:lpstr>Слайд 25</vt:lpstr>
      <vt:lpstr>Пособие по безработице</vt:lpstr>
      <vt:lpstr>Пособие по безработице</vt:lpstr>
      <vt:lpstr>Специальные пособия отдельным категориям нуждающихся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и виды пособий в праве социального обеспечения</dc:title>
  <dc:creator>Осирис</dc:creator>
  <cp:lastModifiedBy>Осирис</cp:lastModifiedBy>
  <cp:revision>81</cp:revision>
  <dcterms:created xsi:type="dcterms:W3CDTF">2013-05-19T10:55:11Z</dcterms:created>
  <dcterms:modified xsi:type="dcterms:W3CDTF">2013-05-27T17:13:50Z</dcterms:modified>
</cp:coreProperties>
</file>