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819F8F4-C871-42FE-AEF9-96DF4A70F6CB}" type="datetimeFigureOut">
              <a:rPr lang="ru-RU" smtClean="0"/>
              <a:pPr/>
              <a:t>26.05.2013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650FF9-14A8-4E92-8C5B-C142361B74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500043"/>
            <a:ext cx="8243918" cy="3082320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Понятие льгот в праве социального обеспечения.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0" y="5786454"/>
            <a:ext cx="9144000" cy="1071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/>
              <a:t>ГОСУДАРСТВЕННОЕ БЮДЖЕТНОЕ ОБРАЗОВАТЕЛЬНОЕ УЧРЕЖДЕНИЕ </a:t>
            </a:r>
            <a:br>
              <a:rPr lang="ru-RU" b="1" dirty="0" smtClean="0"/>
            </a:br>
            <a:r>
              <a:rPr lang="ru-RU" b="1" dirty="0" smtClean="0"/>
              <a:t>СРЕДНЕГО ПРОФЕССИОНАЛЬНОГО ОБРАЗОВАНИЯ «КАЛЯЗИНСКИЙ КОЛЛЕДЖ» 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Пенсия</a:t>
            </a:r>
            <a:r>
              <a:rPr lang="ru-RU" dirty="0" smtClean="0"/>
              <a:t> определяется как</a:t>
            </a:r>
            <a:r>
              <a:rPr lang="ru-RU" i="1" dirty="0" smtClean="0"/>
              <a:t> </a:t>
            </a:r>
            <a:r>
              <a:rPr lang="ru-RU" dirty="0" smtClean="0"/>
              <a:t>ежемесячная денежная выплата в целях компенсации гражданам заработной платы или иного дохода, которые получали застрахованные лица перед установлением им трудовой пенсии либо утратили нетрудоспособные члены семьи застрахованных лиц в связи со смертью этих лиц.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«Пенсия»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Под пенсией по инвалидности</a:t>
            </a:r>
            <a:r>
              <a:rPr lang="ru-RU" dirty="0" smtClean="0"/>
              <a:t> следует понимать ежемесячную денежную выплату, назначаемую нуждающимся в целях предоставления им средств к существованию на основании инвалидности, признанной в установленном законом порядке, на условиях, определенных законодательством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Пенсии по инвалидности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/>
              <a:t>Инвалидность</a:t>
            </a:r>
            <a:r>
              <a:rPr lang="ru-RU" dirty="0" smtClean="0"/>
              <a:t> можно определить как нарушение здоровья вследствие стойкого расстройства функций организма, обусловленное заболеваниями, травмами или дефектами, приводящее к ограничению жизнедеятельности лица, а именно, способности или возможности осуществлять самообслуживание, самостоятельно передвигаться, общаться, обучаться, заниматься трудовой деятельностью и др.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Пенсии по инвалидности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smtClean="0"/>
              <a:t>инвалидам с детства I группы и детям-инвалидам - 8 704 рубля в месяц;</a:t>
            </a:r>
          </a:p>
          <a:p>
            <a:pPr algn="just"/>
            <a:r>
              <a:rPr lang="ru-RU" dirty="0" smtClean="0"/>
              <a:t>инвалидам I группы, инвалидам с детства II группы, детям в возрасте до 18 лет, а также старше этого возраста, обучающимся по очной форме в образовательных учреждениях - 7 253 рубля 43 копейки в месяц;</a:t>
            </a:r>
          </a:p>
          <a:p>
            <a:pPr algn="just"/>
            <a:r>
              <a:rPr lang="ru-RU" dirty="0" smtClean="0"/>
              <a:t>инвалидам III группы - 3 082 рубля 71 копейка в месяц.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Пенсии по инвалидности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/>
              <a:t>Под </a:t>
            </a:r>
            <a:r>
              <a:rPr lang="ru-RU" b="1" dirty="0" smtClean="0"/>
              <a:t>потерей кормильца</a:t>
            </a:r>
            <a:r>
              <a:rPr lang="ru-RU" dirty="0" smtClean="0"/>
              <a:t> понимается его смерть или безвестное отсутствие, что должно быть подтверждено соответствующими документами. При отсутствии документов указанные факты могут устанавливаться судом в соответствии с ГК РФ.</a:t>
            </a:r>
          </a:p>
          <a:p>
            <a:pPr algn="just"/>
            <a:r>
              <a:rPr lang="ru-RU" b="1" dirty="0" smtClean="0"/>
              <a:t>Трудовая пенсия по случаю потери кормильца</a:t>
            </a:r>
            <a:r>
              <a:rPr lang="ru-RU" dirty="0" smtClean="0"/>
              <a:t> – это ежемесячная выплата, назначаемая нетрудоспособным иждивенцам умершего (безвестно отсутствующего) кормильца в качестве частичной компенсации помощи, которая служила для них постоянным и основным источником средств существования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Пенсии по случаю потери кормильца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4292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Пенсия по случаю потери кормильца-супруга сохраняется при вступлении в новый брак;</a:t>
            </a:r>
          </a:p>
          <a:p>
            <a:r>
              <a:rPr lang="ru-RU" dirty="0" smtClean="0"/>
              <a:t>Несовершеннолетние дети, имеющие право на пенсию по случаю потери кормильца, сохраняют это право при их усыновлении;</a:t>
            </a:r>
          </a:p>
          <a:p>
            <a:r>
              <a:rPr lang="ru-RU" dirty="0" smtClean="0"/>
              <a:t>Пенсия устанавливается независимо от продолжительности страхового стажа кормильца, а также от причины и времени наступления его смерти, за исключением случаев наступления его смерти вследствие совершения им умышленного уголовно наказуемого деяния или умышленного нанесения ущерба своему здоровью, которые установлены в судебном порядке;</a:t>
            </a:r>
          </a:p>
          <a:p>
            <a:r>
              <a:rPr lang="ru-RU" dirty="0" smtClean="0"/>
              <a:t>Иждивение детей умерших родителей не требует доказательств, за исключением детей старше 18 лет или объявленных полностью дееспособными до этого возраста;</a:t>
            </a:r>
          </a:p>
          <a:p>
            <a:r>
              <a:rPr lang="ru-RU" dirty="0" smtClean="0"/>
              <a:t>При утрате источника средств к существованию нетрудоспособные родители и супруг, не состоявшие на иждивении умершего кормильца, имеют право на пенсию по случаю его потери независимо от времени, прошедшего после его смерти;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Пенсии по случаю потери кормильца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1504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- инвалиды всех групп, в том числе инвалиды с детства;</a:t>
            </a:r>
          </a:p>
          <a:p>
            <a:r>
              <a:rPr lang="ru-RU" dirty="0" smtClean="0"/>
              <a:t>- дети-инвалиды;</a:t>
            </a:r>
          </a:p>
          <a:p>
            <a:r>
              <a:rPr lang="ru-RU" dirty="0" smtClean="0"/>
              <a:t>- дети в возрасте до 18 лет, потерявшие одного или обоих родителей, и дети умершей одинокой матери, </a:t>
            </a:r>
          </a:p>
          <a:p>
            <a:r>
              <a:rPr lang="ru-RU" dirty="0" smtClean="0"/>
              <a:t>граждане из числа малочисленных народов Севера, достигшие возраста 55 и 50 лет (соответственно мужчины и женщины)</a:t>
            </a:r>
          </a:p>
          <a:p>
            <a:r>
              <a:rPr lang="ru-RU" dirty="0" smtClean="0"/>
              <a:t>- граждане, достигшие возраста 65 и 60 лет (соответственно мужчины и женщины), не имеющие права на другую пенсию по государственному пенсионному обеспечению или на трудовую пенсию.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Социальные пенсии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С 1 января 2013 г. социальная пенсия назначается в следующих размерах:</a:t>
            </a:r>
          </a:p>
          <a:p>
            <a:pPr algn="just"/>
            <a:r>
              <a:rPr lang="ru-RU" dirty="0" smtClean="0"/>
              <a:t>3 626,71 руб. в месяц:</a:t>
            </a:r>
          </a:p>
          <a:p>
            <a:pPr algn="just"/>
            <a:r>
              <a:rPr lang="ru-RU" dirty="0" smtClean="0"/>
              <a:t>- гражданам из числа малочисленных народов Севера, достигшим возраста 55 и 50 лет;</a:t>
            </a:r>
          </a:p>
          <a:p>
            <a:pPr algn="just"/>
            <a:r>
              <a:rPr lang="ru-RU" dirty="0" smtClean="0"/>
              <a:t>- гражданам, достигшим возраста 65 и 60 лет (соответственно мужчины и женщины);</a:t>
            </a:r>
          </a:p>
          <a:p>
            <a:pPr algn="just"/>
            <a:r>
              <a:rPr lang="ru-RU" dirty="0" smtClean="0"/>
              <a:t>- инвалидам II группы (за исключением инвалидов с детства);</a:t>
            </a:r>
          </a:p>
          <a:p>
            <a:pPr algn="just"/>
            <a:r>
              <a:rPr lang="ru-RU" dirty="0" smtClean="0"/>
              <a:t>- детям (потерявшим одного из родителей), в возрасте до 18 лет или старше, если они обучаются по очной форме в образовательных учреждениях всех типов кроме учреждений дополнительного образования, до окончания ими обучения, но не дольше чем до достижения ими возраста 23 лет.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Социальные пенсии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214422"/>
            <a:ext cx="8643998" cy="521497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8 704 руб. в месяц:</a:t>
            </a:r>
          </a:p>
          <a:p>
            <a:pPr algn="just"/>
            <a:r>
              <a:rPr lang="ru-RU" dirty="0" smtClean="0"/>
              <a:t>- инвалидам с детства I группы;</a:t>
            </a:r>
          </a:p>
          <a:p>
            <a:pPr algn="just"/>
            <a:r>
              <a:rPr lang="ru-RU" dirty="0" smtClean="0"/>
              <a:t>- детям-инвалидам.</a:t>
            </a:r>
          </a:p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7 253,43 руб. в месяц:</a:t>
            </a:r>
          </a:p>
          <a:p>
            <a:pPr algn="just"/>
            <a:r>
              <a:rPr lang="ru-RU" dirty="0" smtClean="0"/>
              <a:t>- инвалидам I группы;</a:t>
            </a:r>
          </a:p>
          <a:p>
            <a:pPr algn="just"/>
            <a:r>
              <a:rPr lang="ru-RU" dirty="0" smtClean="0"/>
              <a:t>- инвалидам с детства II группы;</a:t>
            </a:r>
          </a:p>
          <a:p>
            <a:pPr algn="just"/>
            <a:r>
              <a:rPr lang="ru-RU" dirty="0" smtClean="0"/>
              <a:t>- детям в возрасте до 18 лет, а также старше этого возраста, обучающимся по очной форме в образовательных учреждениях всех типов и видов независимо от их организационно-правовой формы, за исключением образовательных учреждений дополнительного образования, до окончания ими такого обучения, но не дольше чем до достижения ими возраста 23 лет, потерявшим обоих родителей (детям умершей одинокой матери).</a:t>
            </a:r>
          </a:p>
          <a:p>
            <a:pPr algn="just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3 082,71 руб. в месяц:</a:t>
            </a:r>
          </a:p>
          <a:p>
            <a:pPr algn="just"/>
            <a:r>
              <a:rPr lang="ru-RU" dirty="0" smtClean="0"/>
              <a:t>- инвалидам III </a:t>
            </a:r>
            <a:r>
              <a:rPr lang="ru-RU" smtClean="0"/>
              <a:t>группы.</a:t>
            </a:r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Социальные пенсии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Понятие и виды стажа в праве социального обеспечения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21497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В широком под правовой льготой понимается улучшение положения субъекта по сравнению с обычным посредством наделения его дополнительными правомочиями либо путем освобождения от исполнения некоторых обязанностей. </a:t>
            </a:r>
          </a:p>
          <a:p>
            <a:pPr algn="just"/>
            <a:r>
              <a:rPr lang="ru-RU" dirty="0" smtClean="0"/>
              <a:t>В узком понимании льгота – это закрепленное юридическими нормами освобождение субъекта от бремени исполнения (несения) части обязанностей. В праве социального обеспечения льготы понимаются именно в этом, специальном смысле.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pPr algn="ctr"/>
            <a:r>
              <a:rPr lang="ru-RU" dirty="0" smtClean="0"/>
              <a:t>Льготы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 </a:t>
            </a:r>
            <a:r>
              <a:rPr lang="ru-RU" b="1" i="1" dirty="0" smtClean="0"/>
              <a:t>общим трудовым стажем </a:t>
            </a:r>
            <a:r>
              <a:rPr lang="ru-RU" dirty="0" smtClean="0"/>
              <a:t>принято понимать</a:t>
            </a:r>
            <a:r>
              <a:rPr lang="ru-RU" i="1" dirty="0" smtClean="0"/>
              <a:t> суммарную продолжительность трудовой и иной общественно полезной деятельности гражданина, в течение которой, как правило, он подлежал социальному страхованию независимо от характера и длительности перерывов этой деятельности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Трудовой стаж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i="1" dirty="0" smtClean="0"/>
              <a:t>страховой стаж </a:t>
            </a:r>
            <a:r>
              <a:rPr lang="ru-RU" dirty="0" smtClean="0"/>
              <a:t>– это </a:t>
            </a:r>
            <a:r>
              <a:rPr lang="ru-RU" i="1" dirty="0" smtClean="0"/>
              <a:t>суммарная продолжительность времени уплаты страховых взносов и (или) налогов.</a:t>
            </a:r>
          </a:p>
          <a:p>
            <a:pPr algn="just"/>
            <a:r>
              <a:rPr lang="ru-RU" b="1" i="1" dirty="0" smtClean="0"/>
              <a:t>специальный стаж </a:t>
            </a:r>
            <a:r>
              <a:rPr lang="ru-RU" i="1" dirty="0" smtClean="0"/>
              <a:t>– это суммарная продолжительность</a:t>
            </a:r>
            <a:r>
              <a:rPr lang="ru-RU" dirty="0" smtClean="0"/>
              <a:t> </a:t>
            </a:r>
            <a:r>
              <a:rPr lang="ru-RU" i="1" dirty="0" smtClean="0"/>
              <a:t>таких видов деятельности, которые имеют особую значимость для государства, либо связаны с негативными последствиями психических и (или) физических нагрузок, вредных и опасных производственных факторов на организм человека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Трудовой стаж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/>
              <a:t>В зависимости от статуса нуждающихся</a:t>
            </a:r>
            <a:endParaRPr lang="ru-RU" dirty="0" smtClean="0"/>
          </a:p>
          <a:p>
            <a:r>
              <a:rPr lang="ru-RU" dirty="0" smtClean="0"/>
              <a:t>инвалидам (в том числе детям-инвалидам и инвалидам с детства);</a:t>
            </a:r>
          </a:p>
          <a:p>
            <a:r>
              <a:rPr lang="ru-RU" dirty="0" smtClean="0"/>
              <a:t>детям-сиротам;</a:t>
            </a:r>
          </a:p>
          <a:p>
            <a:r>
              <a:rPr lang="ru-RU" dirty="0" smtClean="0"/>
              <a:t>ветеранам и инвалидам боевых действий;</a:t>
            </a:r>
          </a:p>
          <a:p>
            <a:r>
              <a:rPr lang="ru-RU" dirty="0" smtClean="0"/>
              <a:t>гражданам, имеющим заслуги перед Российской Федерацией;</a:t>
            </a:r>
          </a:p>
          <a:p>
            <a:r>
              <a:rPr lang="ru-RU" dirty="0" smtClean="0"/>
              <a:t>военнослужащим и лицам к ним приравненным;</a:t>
            </a:r>
          </a:p>
          <a:p>
            <a:r>
              <a:rPr lang="ru-RU" dirty="0" smtClean="0"/>
              <a:t>лицам, подвергшимся воздействию радиации и техногенных катастроф;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Классификация льгот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/>
              <a:t>По содержанию</a:t>
            </a:r>
            <a:r>
              <a:rPr lang="ru-RU" dirty="0" smtClean="0"/>
              <a:t>:</a:t>
            </a:r>
          </a:p>
          <a:p>
            <a:r>
              <a:rPr lang="ru-RU" dirty="0" smtClean="0"/>
              <a:t>льготы материального характера (освобождение от несения гражданами всех или части </a:t>
            </a:r>
            <a:r>
              <a:rPr lang="ru-RU" i="1" dirty="0" smtClean="0"/>
              <a:t>имущественных обязанностей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льготы нематериального характера (освобождение от несения организационных обязанностей, </a:t>
            </a:r>
            <a:r>
              <a:rPr lang="ru-RU" i="1" dirty="0" smtClean="0"/>
              <a:t>не связанных с имуществом или имущественными правами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Классификация льгот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/>
              <a:t>По функциям</a:t>
            </a:r>
            <a:r>
              <a:rPr lang="ru-RU" dirty="0" smtClean="0"/>
              <a:t>:</a:t>
            </a:r>
          </a:p>
          <a:p>
            <a:r>
              <a:rPr lang="ru-RU" dirty="0" smtClean="0"/>
              <a:t>льготы, имеющие компенсационную (восстановительную) функцию (связанные с возмещением утраченного здоровья пострадавшим от радиационных или техногенных катастроф либо утраченного имущества и т.п.);</a:t>
            </a:r>
          </a:p>
          <a:p>
            <a:r>
              <a:rPr lang="ru-RU" dirty="0" smtClean="0"/>
              <a:t>льготы, имеющие стимулирующую функцию (за выдающие достижения и особые заслуги перед государством и т.п.).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Классификация льгот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i="1" dirty="0" smtClean="0"/>
              <a:t>По основаниям предоставления (нуждаемости)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в связи с экстремальной жизненной ситуацией;</a:t>
            </a:r>
          </a:p>
          <a:p>
            <a:r>
              <a:rPr lang="ru-RU" dirty="0" smtClean="0"/>
              <a:t>в связи </a:t>
            </a:r>
            <a:r>
              <a:rPr lang="ru-RU" dirty="0" err="1" smtClean="0"/>
              <a:t>малообеспеченностью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за особые заслуги или достижения (Героям СССР и РФ, кавалерам ордена Славы 3 степеней и др.);</a:t>
            </a:r>
          </a:p>
          <a:p>
            <a:r>
              <a:rPr lang="ru-RU" dirty="0" smtClean="0"/>
              <a:t>в связи с особым характером или режимом работы в прошлом (гражданам, занятым на работах с химическим оружием и др.).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Классификация льгот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21497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i="1" dirty="0" smtClean="0"/>
              <a:t>По сфере применения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льготы по проезду всеми видами транспорта;</a:t>
            </a:r>
          </a:p>
          <a:p>
            <a:r>
              <a:rPr lang="ru-RU" dirty="0" smtClean="0"/>
              <a:t>льготы в жилищно-коммунальной сфере;</a:t>
            </a:r>
          </a:p>
          <a:p>
            <a:r>
              <a:rPr lang="ru-RU" dirty="0" smtClean="0"/>
              <a:t>льготы по внеочередному предоставлению различных благ (путевки, предоставление жилья, обслуживание в различных организациях и др.);</a:t>
            </a:r>
          </a:p>
          <a:p>
            <a:r>
              <a:rPr lang="ru-RU" dirty="0" smtClean="0"/>
              <a:t>льготы при осуществлении медицинских и социальных услуг, при предоставлении лекарственных средств;</a:t>
            </a:r>
          </a:p>
          <a:p>
            <a:r>
              <a:rPr lang="ru-RU" dirty="0" smtClean="0"/>
              <a:t>льготы при обеспечении транспортными средствами;</a:t>
            </a:r>
          </a:p>
          <a:p>
            <a:r>
              <a:rPr lang="ru-RU" dirty="0" smtClean="0"/>
              <a:t>льготы при предоставлении иных видов социального обеспечения (досрочные пенсии).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Классификация льгот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dirty="0" smtClean="0"/>
              <a:t>Разграничение полномочий между федеральным центром, субъектами Федерации и муниципальными образованиями по вопросам льготного обеспечения граждан, которое выразилось в формировании фактически трех категорий лиц:</a:t>
            </a:r>
          </a:p>
          <a:p>
            <a:r>
              <a:rPr lang="ru-RU" dirty="0" smtClean="0"/>
              <a:t>льготные категории федерального уровня;</a:t>
            </a:r>
          </a:p>
          <a:p>
            <a:r>
              <a:rPr lang="ru-RU" dirty="0" smtClean="0"/>
              <a:t>льготные категории уровня субъектов Федерации;</a:t>
            </a:r>
          </a:p>
          <a:p>
            <a:r>
              <a:rPr lang="ru-RU" dirty="0" smtClean="0"/>
              <a:t>льготные категории уровня муниципальных образований.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1430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Федеральный закон от 22 августа 2004 г. № 122-ФЗ</a:t>
            </a:r>
            <a:endParaRPr lang="ru-RU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Понятие пенсионного права и его место в системе права социального обеспечения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1124</Words>
  <Application>Microsoft Office PowerPoint</Application>
  <PresentationFormat>Экран (4:3)</PresentationFormat>
  <Paragraphs>89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Понятие льгот в праве социального обеспечения.</vt:lpstr>
      <vt:lpstr>Льготы</vt:lpstr>
      <vt:lpstr>Классификация льгот</vt:lpstr>
      <vt:lpstr>Классификация льгот</vt:lpstr>
      <vt:lpstr>Классификация льгот</vt:lpstr>
      <vt:lpstr>Классификация льгот</vt:lpstr>
      <vt:lpstr>Классификация льгот</vt:lpstr>
      <vt:lpstr>Федеральный закон от 22 августа 2004 г. № 122-ФЗ</vt:lpstr>
      <vt:lpstr>Понятие пенсионного права и его место в системе права социального обеспечения </vt:lpstr>
      <vt:lpstr>Понятие «Пенсия»</vt:lpstr>
      <vt:lpstr>Пенсии по инвалидности </vt:lpstr>
      <vt:lpstr>Пенсии по инвалидности</vt:lpstr>
      <vt:lpstr>Пенсии по инвалидности</vt:lpstr>
      <vt:lpstr>Пенсии по случаю потери кормильца</vt:lpstr>
      <vt:lpstr>Пенсии по случаю потери кормильца</vt:lpstr>
      <vt:lpstr>Социальные пенсии</vt:lpstr>
      <vt:lpstr>Социальные пенсии</vt:lpstr>
      <vt:lpstr>Социальные пенсии</vt:lpstr>
      <vt:lpstr>Понятие и виды стажа в праве социального обеспечения </vt:lpstr>
      <vt:lpstr>Трудовой стаж</vt:lpstr>
      <vt:lpstr>Трудовой стаж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льгот в праве социального обеспечения.</dc:title>
  <dc:creator>Осирис</dc:creator>
  <cp:lastModifiedBy>Осирис</cp:lastModifiedBy>
  <cp:revision>40</cp:revision>
  <dcterms:created xsi:type="dcterms:W3CDTF">2013-05-20T18:29:19Z</dcterms:created>
  <dcterms:modified xsi:type="dcterms:W3CDTF">2013-05-26T14:32:06Z</dcterms:modified>
</cp:coreProperties>
</file>