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D86974B-8778-4E0B-9280-C5AF692355BD}" type="datetimeFigureOut">
              <a:rPr lang="ru-RU" smtClean="0"/>
              <a:pPr/>
              <a:t>25.05.2013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74A066D-5834-41F7-A505-E13F4044C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Государственная социальная помощь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107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ГОСУДАРСТВЕННОЕ БЮДЖЕТНОЕ ОБРАЗОВАТЕЛЬНОЕ УЧРЕЖДЕНИЕ </a:t>
            </a:r>
            <a:br>
              <a:rPr lang="ru-RU" b="1" dirty="0" smtClean="0"/>
            </a:br>
            <a:r>
              <a:rPr lang="ru-RU" b="1" dirty="0" smtClean="0"/>
              <a:t>СРЕДНЕГО ПРОФЕССИОНАЛЬНОГО ОБРАЗОВАНИЯ «КАЛЯЗИНСКИЙ КОЛЛЕДЖ»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5259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b="1" i="1" dirty="0" smtClean="0"/>
              <a:t>денежные выплаты </a:t>
            </a:r>
            <a:r>
              <a:rPr lang="ru-RU" dirty="0" smtClean="0"/>
              <a:t>(социальные пособия);</a:t>
            </a:r>
          </a:p>
          <a:p>
            <a:pPr algn="just">
              <a:lnSpc>
                <a:spcPct val="150000"/>
              </a:lnSpc>
            </a:pPr>
            <a:r>
              <a:rPr lang="ru-RU" b="1" i="1" dirty="0" smtClean="0"/>
              <a:t>предметы первой необходимости </a:t>
            </a:r>
            <a:r>
              <a:rPr lang="ru-RU" dirty="0" smtClean="0"/>
              <a:t>(топливо, продукты питания, одежда, обувь, медикаменты и другие виды натуральных предоставлений)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государственной социальной помощи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Заявления гражданина в письменной форме в органы социальной защиты населения по месту жительства или месту пребывания;</a:t>
            </a:r>
          </a:p>
          <a:p>
            <a:r>
              <a:rPr lang="ru-RU" dirty="0" smtClean="0"/>
              <a:t>сведений о составе семьи;</a:t>
            </a:r>
          </a:p>
          <a:p>
            <a:r>
              <a:rPr lang="ru-RU" dirty="0" smtClean="0"/>
              <a:t>сведений о доходах и принадлежащем на праве собственности имуществе;</a:t>
            </a:r>
          </a:p>
          <a:p>
            <a:r>
              <a:rPr lang="ru-RU" dirty="0" smtClean="0"/>
              <a:t>сведений о получении видов обеспечения по системе государственной социальной помощи.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Виды социальной помощи назначаются на основании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Уведомление о назначении видов социального обеспечения или об отказе должно быть направлено в письменной форме заявителю органом социальной защиты населения по месту жительства или месту пребывания заявителя не позднее чем через 10 дней после обращения заявителя и представления им необходимых документов.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Уведомление </a:t>
            </a:r>
            <a:br>
              <a:rPr lang="ru-RU" sz="3200" dirty="0" smtClean="0"/>
            </a:br>
            <a:r>
              <a:rPr lang="ru-RU" sz="3200" dirty="0" smtClean="0"/>
              <a:t>о назначении или отказе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9"/>
            <a:ext cx="8929718" cy="451944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 предметам первой необходимости относятся такие, например, объекты, как пища, одежда, обувь, лекарственные средства, топливо и т.п., </a:t>
            </a:r>
            <a:r>
              <a:rPr lang="ru-RU" i="1" dirty="0" smtClean="0"/>
              <a:t>без которых невозможно физиологическое выживание человека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sz="2400" dirty="0" smtClean="0"/>
              <a:t>Данный вид </a:t>
            </a:r>
            <a:r>
              <a:rPr lang="ru-RU" sz="2400" b="1" dirty="0" smtClean="0"/>
              <a:t>не </a:t>
            </a:r>
            <a:r>
              <a:rPr lang="ru-RU" sz="2400" dirty="0" smtClean="0"/>
              <a:t>следует отождествлять с натуральными предоставлениями, оказываемыми в рамках иных самостоятельных видов социального обеспечения (льгот, компенсаций, услуг)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Обеспечение предметами первой необходимости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b="1" u="sng" dirty="0" smtClean="0"/>
              <a:t>Социально-обеспечительная компенсация </a:t>
            </a:r>
            <a:r>
              <a:rPr lang="ru-RU" dirty="0" smtClean="0"/>
              <a:t>как вид социального обеспечения представляет собой способ </a:t>
            </a:r>
            <a:r>
              <a:rPr lang="ru-RU" i="1" dirty="0" smtClean="0"/>
              <a:t>натурального</a:t>
            </a:r>
            <a:r>
              <a:rPr lang="ru-RU" dirty="0" smtClean="0"/>
              <a:t> возмещения имущества, утраченного в связи с чрезвычайными обстоятельствами.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Компенсации в праве социального обеспечения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15005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Это означает, что лицо имеет право требовать предоставления аналогичного объекта (дом, квартира, жилое помещение, надворные постройки, домашний скот и т.п.) или права на данный объект взамен утраченного (погибшего, разрушенного) имущества.</a:t>
            </a:r>
          </a:p>
          <a:p>
            <a:pPr algn="just"/>
            <a:endParaRPr lang="ru-RU" dirty="0" smtClean="0"/>
          </a:p>
          <a:p>
            <a:pPr algn="just"/>
            <a:r>
              <a:rPr lang="ru-RU" sz="2400" dirty="0" smtClean="0"/>
              <a:t>Так, на федеральном уровне применительно к предоставлению жилья, утраченного в результате чрезвычайных ситуаций и стихийных бедствий, компенсация оформляется в виде </a:t>
            </a:r>
            <a:r>
              <a:rPr lang="ru-RU" sz="2400" b="1" i="1" dirty="0" smtClean="0"/>
              <a:t>государственного жилищного сертификата</a:t>
            </a:r>
            <a:r>
              <a:rPr lang="ru-RU" sz="2400" b="1" dirty="0" smtClean="0"/>
              <a:t> </a:t>
            </a:r>
            <a:r>
              <a:rPr lang="ru-RU" sz="2400" dirty="0" smtClean="0"/>
              <a:t>на получение нового жилья.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Компенсации в праве социального обеспечения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2402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2800" dirty="0" smtClean="0"/>
              <a:t>При этом возмещение стоимости или предоставление денежных средств в указанных случаях не следует отождествлять с компенсацией, поскольку такие денежные предоставления должны рассматриваться как специальный вид пособий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Компенсации в праве социального обеспечения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715436" cy="57864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900" b="1" dirty="0" smtClean="0"/>
              <a:t>Государственная социальная помощь </a:t>
            </a:r>
            <a:r>
              <a:rPr lang="ru-RU" dirty="0" smtClean="0"/>
              <a:t>–</a:t>
            </a:r>
          </a:p>
          <a:p>
            <a:pPr marL="0" indent="0" algn="just">
              <a:buNone/>
            </a:pPr>
            <a:r>
              <a:rPr lang="ru-RU" dirty="0" smtClean="0"/>
              <a:t> одно из направлений государственного социального обеспечения, предназначенное для организации оказания содействия малоимущим семьям и одиноко проживающим гражданам, которые по независящим от них причинам имеют среднедушевой доход ниже величины прожиточного минимума, установленного в соответствующем субъекте РФ.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435547"/>
          </a:xfrm>
        </p:spPr>
        <p:txBody>
          <a:bodyPr/>
          <a:lstStyle/>
          <a:p>
            <a:pPr marL="92075" indent="17463" algn="just">
              <a:buNone/>
            </a:pPr>
            <a:r>
              <a:rPr lang="ru-RU" dirty="0" smtClean="0"/>
              <a:t>В соответствии с </a:t>
            </a:r>
            <a:r>
              <a:rPr lang="ru-RU" b="1" dirty="0" smtClean="0"/>
              <a:t>Федеральным законом от 17 июля 1999 г. № 178-ФЗ «О государственной социальной помощи» </a:t>
            </a:r>
            <a:r>
              <a:rPr lang="ru-RU" dirty="0" smtClean="0"/>
              <a:t>критерием</a:t>
            </a:r>
            <a:r>
              <a:rPr lang="ru-RU" b="1" dirty="0" smtClean="0"/>
              <a:t> </a:t>
            </a:r>
            <a:r>
              <a:rPr lang="ru-RU" dirty="0" smtClean="0"/>
              <a:t>является </a:t>
            </a:r>
            <a:r>
              <a:rPr lang="ru-RU" i="1" u="sng" dirty="0" smtClean="0"/>
              <a:t>величина прожиточного минимума</a:t>
            </a:r>
            <a:r>
              <a:rPr lang="ru-RU" dirty="0" smtClean="0"/>
              <a:t>, с которой соотносится среднедушевой доход семьи или одиноко проживающего гражданина.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9399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Основной критерий для отнесения граждан к категории малоимущих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r>
              <a:rPr lang="ru-RU" dirty="0" smtClean="0"/>
              <a:t>В соответствии с Федеральным законом «О прожиточном минимуме в РФ» под </a:t>
            </a:r>
            <a:r>
              <a:rPr lang="ru-RU" b="1" i="1" dirty="0" smtClean="0"/>
              <a:t>прожиточным минимумом</a:t>
            </a:r>
            <a:r>
              <a:rPr lang="ru-RU" b="1" dirty="0" smtClean="0"/>
              <a:t> </a:t>
            </a:r>
            <a:r>
              <a:rPr lang="ru-RU" dirty="0" smtClean="0"/>
              <a:t>понимается стоимостная оценка потребительской корзины, а также обязательные платежи и сборы, которые должен уплачивать гражданин в бюджеты всех уровней.</a:t>
            </a:r>
          </a:p>
          <a:p>
            <a:r>
              <a:rPr lang="ru-RU" dirty="0" smtClean="0"/>
              <a:t>При этом под </a:t>
            </a:r>
            <a:r>
              <a:rPr lang="ru-RU" b="1" i="1" dirty="0" smtClean="0"/>
              <a:t>потребительской корзиной</a:t>
            </a:r>
            <a:r>
              <a:rPr lang="ru-RU" b="1" dirty="0" smtClean="0"/>
              <a:t> </a:t>
            </a:r>
            <a:r>
              <a:rPr lang="ru-RU" dirty="0" smtClean="0"/>
              <a:t>понимается минимальный набор продуктов питания, непродовольственных товаров и услуг,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Определяется ежеквартально на основании потребительской корзины.</a:t>
            </a:r>
          </a:p>
          <a:p>
            <a:r>
              <a:rPr lang="ru-RU" dirty="0" smtClean="0"/>
              <a:t>Определяется в целом по Российской Федерации и в субъектах Российской Федерации</a:t>
            </a:r>
          </a:p>
          <a:p>
            <a:r>
              <a:rPr lang="ru-RU" dirty="0" smtClean="0"/>
              <a:t>Устанавливаются отдельно на душу населения, для трудоспособного населения, для пенсионеров, для детей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Прожиточный минимум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2143116"/>
            <a:ext cx="8715436" cy="34355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на душу населения - 6 808,57 рублей;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для трудоспособного населения - 7 321,80 рублей;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для пенсионеров - 5 631,34 рублей;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для детей - 6 923,85 рублей.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  <a:t>Величина прожиточного минимума </a:t>
            </a:r>
            <a:br>
              <a:rPr lang="ru-RU" sz="320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</a:br>
            <a:r>
              <a:rPr lang="ru-RU" sz="320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  <a:t>за I квартал 2013 года </a:t>
            </a:r>
            <a:br>
              <a:rPr lang="ru-RU" sz="320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</a:br>
            <a:r>
              <a:rPr lang="ru-RU" sz="320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  <a:t>в Тверской области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78555"/>
          </a:xfrm>
        </p:spPr>
        <p:txBody>
          <a:bodyPr/>
          <a:lstStyle/>
          <a:p>
            <a:pPr algn="just"/>
            <a:r>
              <a:rPr lang="ru-RU" b="1" i="1" dirty="0" smtClean="0"/>
              <a:t>Среднедушевой доход семьи </a:t>
            </a:r>
            <a:r>
              <a:rPr lang="ru-RU" dirty="0" smtClean="0"/>
              <a:t>или доход одиноко проживающего гражданина определяется исходя из суммы доходов за три последних календарных месяца, предшествующих дню обращения за назначением обеспечения. </a:t>
            </a:r>
          </a:p>
          <a:p>
            <a:pPr algn="just"/>
            <a:r>
              <a:rPr lang="ru-RU" dirty="0" smtClean="0"/>
              <a:t>При этом среднедушевой доход семьи исчисляется путем деления общей суммы доходов семьи на количество членов семьи.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007183"/>
          </a:xfrm>
        </p:spPr>
        <p:txBody>
          <a:bodyPr>
            <a:normAutofit/>
          </a:bodyPr>
          <a:lstStyle/>
          <a:p>
            <a:r>
              <a:rPr lang="ru-RU" dirty="0" smtClean="0"/>
              <a:t>а) все предусмотренные системой заработной платы выплаты;</a:t>
            </a:r>
          </a:p>
          <a:p>
            <a:r>
              <a:rPr lang="ru-RU" dirty="0" smtClean="0"/>
              <a:t>б) гарантийные и компенсационные выплаты;</a:t>
            </a:r>
          </a:p>
          <a:p>
            <a:r>
              <a:rPr lang="ru-RU" dirty="0" smtClean="0"/>
              <a:t>в) социальные выплаты из бюджетов всех уровней (пенсии, пособия, стипендии);</a:t>
            </a:r>
          </a:p>
          <a:p>
            <a:r>
              <a:rPr lang="ru-RU" dirty="0" smtClean="0"/>
              <a:t>г) доходы от имущества, принадлежащего на праве собственности семье;</a:t>
            </a:r>
          </a:p>
          <a:p>
            <a:r>
              <a:rPr lang="ru-RU" dirty="0" err="1" smtClean="0"/>
              <a:t>д</a:t>
            </a:r>
            <a:r>
              <a:rPr lang="ru-RU" dirty="0" smtClean="0"/>
              <a:t>) другие доходы семьи или одиноко проживающего гражданина в соответствии с Постановлением.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846158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Среднедушевой доход семьи включает: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Семьей в соответствии со ст. 1 Закона «О прожиточном минимуме» признаются лица, связанные родством (свойством), совместно проживающие и ведущие совместное хозяйство.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Понятие «Семья»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670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Государственная социальная помощь</vt:lpstr>
      <vt:lpstr>Слайд 2</vt:lpstr>
      <vt:lpstr>Основной критерий для отнесения граждан к категории малоимущих</vt:lpstr>
      <vt:lpstr>Слайд 4</vt:lpstr>
      <vt:lpstr>Прожиточный минимум</vt:lpstr>
      <vt:lpstr>Величина прожиточного минимума  за I квартал 2013 года  в Тверской области</vt:lpstr>
      <vt:lpstr>Слайд 7</vt:lpstr>
      <vt:lpstr>Среднедушевой доход семьи включает:</vt:lpstr>
      <vt:lpstr>Понятие «Семья»</vt:lpstr>
      <vt:lpstr>Виды государственной социальной помощи</vt:lpstr>
      <vt:lpstr>Виды социальной помощи назначаются на основании</vt:lpstr>
      <vt:lpstr>Уведомление  о назначении или отказе</vt:lpstr>
      <vt:lpstr>Обеспечение предметами первой необходимости</vt:lpstr>
      <vt:lpstr>Компенсации в праве социального обеспечения</vt:lpstr>
      <vt:lpstr>Компенсации в праве социального обеспечения</vt:lpstr>
      <vt:lpstr>Компенсации в праве социального обеспечения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Осирис</dc:creator>
  <cp:lastModifiedBy>Осирис</cp:lastModifiedBy>
  <cp:revision>68</cp:revision>
  <dcterms:created xsi:type="dcterms:W3CDTF">2013-05-19T09:49:08Z</dcterms:created>
  <dcterms:modified xsi:type="dcterms:W3CDTF">2013-05-25T17:15:11Z</dcterms:modified>
</cp:coreProperties>
</file>