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3" r:id="rId1"/>
  </p:sldMasterIdLst>
  <p:notesMasterIdLst>
    <p:notesMasterId r:id="rId9"/>
  </p:notesMasterIdLst>
  <p:handoutMasterIdLst>
    <p:handoutMasterId r:id="rId10"/>
  </p:handoutMasterIdLst>
  <p:sldIdLst>
    <p:sldId id="256" r:id="rId2"/>
    <p:sldId id="270" r:id="rId3"/>
    <p:sldId id="274" r:id="rId4"/>
    <p:sldId id="272" r:id="rId5"/>
    <p:sldId id="259" r:id="rId6"/>
    <p:sldId id="277" r:id="rId7"/>
    <p:sldId id="27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D2C17B8-52D2-4652-AAD6-EE1D95C6D0AD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1426F3A-A650-460D-8724-A47BD86DA5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148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34F5ED9-1806-4145-9A15-FD42AF8043C6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6BAAD96-09AA-4AE0-BB1F-72925C7F8C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3162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1B008-25CC-41CE-ADB7-CDD93D3A1F7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19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1593D-47CB-4E9B-A7E1-81B35437EF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743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1593D-47CB-4E9B-A7E1-81B35437EF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0558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1593D-47CB-4E9B-A7E1-81B35437EF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3990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1593D-47CB-4E9B-A7E1-81B35437EF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43835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1593D-47CB-4E9B-A7E1-81B35437EF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6704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5783C6-1D8A-4631-844E-85BFC4BE22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8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FCBDB5-492C-405D-860B-FFE5E4D4179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995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E8A5F-5C6B-4E66-B8A1-7DCBD07C8C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958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DF38A6-0099-4D7E-88A7-9DDE98EB83A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037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9FCF7-EE80-4EF7-B864-B454C7B106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603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504628-E107-4ACE-A83E-8E39F7DE4B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091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171B66-09B1-4B5F-86E2-F8C66BA353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346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0CA188-E270-4ACA-996F-878A4430C40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223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7C8C5-11F0-493C-8C87-6DB020265B1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257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111953-DF80-4C88-94CD-B2BA6B085F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341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051593D-47CB-4E9B-A7E1-81B35437EF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61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  <p:sldLayoutId id="2147484108" r:id="rId5"/>
    <p:sldLayoutId id="2147484109" r:id="rId6"/>
    <p:sldLayoutId id="2147484110" r:id="rId7"/>
    <p:sldLayoutId id="2147484111" r:id="rId8"/>
    <p:sldLayoutId id="2147484112" r:id="rId9"/>
    <p:sldLayoutId id="2147484113" r:id="rId10"/>
    <p:sldLayoutId id="2147484114" r:id="rId11"/>
    <p:sldLayoutId id="2147484115" r:id="rId12"/>
    <p:sldLayoutId id="2147484116" r:id="rId13"/>
    <p:sldLayoutId id="2147484117" r:id="rId14"/>
    <p:sldLayoutId id="2147484118" r:id="rId15"/>
    <p:sldLayoutId id="2147484119" r:id="rId16"/>
  </p:sldLayoutIdLst>
  <p:transition spd="slow">
    <p:zoom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#_Toc40437049"/><Relationship Id="rId3" Type="http://schemas.openxmlformats.org/officeDocument/2006/relationships/hyperlink" Target="#_Toc40437044"/><Relationship Id="rId7" Type="http://schemas.openxmlformats.org/officeDocument/2006/relationships/hyperlink" Target="#_Toc40437048"/><Relationship Id="rId12" Type="http://schemas.openxmlformats.org/officeDocument/2006/relationships/hyperlink" Target="#_Toc40437053"/><Relationship Id="rId2" Type="http://schemas.openxmlformats.org/officeDocument/2006/relationships/hyperlink" Target="#_Toc40437043"/><Relationship Id="rId1" Type="http://schemas.openxmlformats.org/officeDocument/2006/relationships/slideLayout" Target="../slideLayouts/slideLayout2.xml"/><Relationship Id="rId6" Type="http://schemas.openxmlformats.org/officeDocument/2006/relationships/hyperlink" Target="#_Toc40437047"/><Relationship Id="rId11" Type="http://schemas.openxmlformats.org/officeDocument/2006/relationships/hyperlink" Target="#_Toc40437052"/><Relationship Id="rId5" Type="http://schemas.openxmlformats.org/officeDocument/2006/relationships/hyperlink" Target="#_Toc40437046"/><Relationship Id="rId10" Type="http://schemas.openxmlformats.org/officeDocument/2006/relationships/hyperlink" Target="#_Toc40437051"/><Relationship Id="rId4" Type="http://schemas.openxmlformats.org/officeDocument/2006/relationships/hyperlink" Target="#_Toc40437045"/><Relationship Id="rId9" Type="http://schemas.openxmlformats.org/officeDocument/2006/relationships/hyperlink" Target="#_Toc40437050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-380999"/>
            <a:ext cx="8915400" cy="2057400"/>
          </a:xfrm>
          <a:extLst/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1"/>
                </a:solidFill>
                <a:effectLst/>
              </a:rPr>
              <a:t>ГБП ОУ «Калязинский колледж»</a:t>
            </a:r>
            <a:r>
              <a:rPr lang="ru-RU" sz="2800" dirty="0">
                <a:solidFill>
                  <a:schemeClr val="tx1"/>
                </a:solidFill>
                <a:effectLst/>
              </a:rPr>
              <a:t/>
            </a:r>
            <a:br>
              <a:rPr lang="ru-RU" sz="2800" dirty="0">
                <a:solidFill>
                  <a:schemeClr val="tx1"/>
                </a:solidFill>
                <a:effectLst/>
              </a:rPr>
            </a:br>
            <a:r>
              <a:rPr lang="ru-RU" sz="2800" dirty="0" smtClean="0">
                <a:solidFill>
                  <a:schemeClr val="tx1"/>
                </a:solidFill>
                <a:effectLst/>
              </a:rPr>
              <a:t>ФИЗИЧЕСАЯ КУЛЬТУРА </a:t>
            </a:r>
            <a:br>
              <a:rPr lang="ru-RU" sz="2800" dirty="0" smtClean="0">
                <a:solidFill>
                  <a:schemeClr val="tx1"/>
                </a:solidFill>
                <a:effectLst/>
              </a:rPr>
            </a:br>
            <a:r>
              <a:rPr lang="ru-RU" sz="2800" dirty="0" smtClean="0">
                <a:solidFill>
                  <a:schemeClr val="tx1"/>
                </a:solidFill>
                <a:effectLst/>
              </a:rPr>
              <a:t>(очное обучение)</a:t>
            </a:r>
            <a:endParaRPr lang="ru-RU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752600"/>
            <a:ext cx="8382000" cy="4953000"/>
          </a:xfrm>
        </p:spPr>
        <p:txBody>
          <a:bodyPr>
            <a:normAutofit fontScale="92500" lnSpcReduction="20000"/>
          </a:bodyPr>
          <a:lstStyle/>
          <a:p>
            <a:pPr marR="0" algn="ctr" eaLnBrk="1" hangingPunct="1">
              <a:lnSpc>
                <a:spcPct val="90000"/>
              </a:lnSpc>
            </a:pPr>
            <a:endParaRPr lang="ru-RU" sz="2800" dirty="0" smtClean="0"/>
          </a:p>
          <a:p>
            <a:pPr marR="0" algn="ctr" eaLnBrk="1" hangingPunct="1">
              <a:lnSpc>
                <a:spcPct val="90000"/>
              </a:lnSpc>
            </a:pPr>
            <a:r>
              <a:rPr lang="ru-RU" sz="2800" dirty="0" smtClean="0"/>
              <a:t>Курсовая работа на тему:</a:t>
            </a:r>
          </a:p>
          <a:p>
            <a:pPr algn="ctr">
              <a:lnSpc>
                <a:spcPct val="90000"/>
              </a:lnSpc>
            </a:pPr>
            <a:r>
              <a:rPr lang="ru-RU" sz="3500" b="1" dirty="0" smtClean="0">
                <a:solidFill>
                  <a:schemeClr val="tx1"/>
                </a:solidFill>
              </a:rPr>
              <a:t>Воспитание </a:t>
            </a:r>
            <a:r>
              <a:rPr lang="ru-RU" sz="3500" b="1" dirty="0">
                <a:solidFill>
                  <a:schemeClr val="tx1"/>
                </a:solidFill>
              </a:rPr>
              <a:t>силы у детей младшего школьного возраста с помощью спортивной борьбы</a:t>
            </a:r>
            <a:endParaRPr lang="ru-RU" sz="3500" dirty="0">
              <a:solidFill>
                <a:schemeClr val="tx1"/>
              </a:solidFill>
            </a:endParaRPr>
          </a:p>
          <a:p>
            <a:pPr marR="0" eaLnBrk="1" hangingPunct="1">
              <a:lnSpc>
                <a:spcPct val="90000"/>
              </a:lnSpc>
            </a:pPr>
            <a:endParaRPr lang="ru-RU" sz="2800" dirty="0"/>
          </a:p>
          <a:p>
            <a:pPr marR="0" eaLnBrk="1" hangingPunct="1">
              <a:lnSpc>
                <a:spcPct val="90000"/>
              </a:lnSpc>
            </a:pPr>
            <a:endParaRPr lang="ru-RU" sz="2800" dirty="0" smtClean="0"/>
          </a:p>
          <a:p>
            <a:pPr marR="0" eaLnBrk="1" hangingPunct="1">
              <a:lnSpc>
                <a:spcPct val="90000"/>
              </a:lnSpc>
            </a:pPr>
            <a:r>
              <a:rPr lang="ru-RU" sz="2400" dirty="0" smtClean="0"/>
              <a:t>Выполнил: студент 3 курса</a:t>
            </a:r>
          </a:p>
          <a:p>
            <a:pPr marR="0" eaLnBrk="1" hangingPunct="1">
              <a:lnSpc>
                <a:spcPct val="90000"/>
              </a:lnSpc>
            </a:pPr>
            <a:r>
              <a:rPr lang="ru-RU" sz="2400" dirty="0" smtClean="0"/>
              <a:t>Тихомиров </a:t>
            </a:r>
            <a:r>
              <a:rPr lang="ru-RU" sz="2400" dirty="0" smtClean="0"/>
              <a:t>Кирилл </a:t>
            </a:r>
            <a:r>
              <a:rPr lang="ru-RU" sz="2400" dirty="0" smtClean="0"/>
              <a:t>Алексеевич</a:t>
            </a:r>
            <a:endParaRPr lang="ru-RU" sz="2400" dirty="0" smtClean="0"/>
          </a:p>
          <a:p>
            <a:pPr marR="0" eaLnBrk="1" hangingPunct="1">
              <a:lnSpc>
                <a:spcPct val="90000"/>
              </a:lnSpc>
            </a:pPr>
            <a:r>
              <a:rPr lang="ru-RU" sz="2400" dirty="0" smtClean="0"/>
              <a:t>Научный руководитель:  </a:t>
            </a:r>
          </a:p>
          <a:p>
            <a:pPr marR="0" eaLnBrk="1" hangingPunct="1">
              <a:lnSpc>
                <a:spcPct val="90000"/>
              </a:lnSpc>
            </a:pPr>
            <a:r>
              <a:rPr lang="ru-RU" sz="2400" dirty="0" smtClean="0"/>
              <a:t>Иванова Татьяна Алексеевна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ru-RU" sz="2400" dirty="0" smtClean="0"/>
              <a:t>Калязин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ru-RU" sz="2400" dirty="0" smtClean="0"/>
              <a:t>2020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pPr algn="ctr"/>
            <a:r>
              <a:rPr lang="ru-RU" sz="4000" b="1" smtClean="0"/>
              <a:t>Структура</a:t>
            </a:r>
          </a:p>
        </p:txBody>
      </p:sp>
      <p:sp>
        <p:nvSpPr>
          <p:cNvPr id="2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04800" y="1011472"/>
            <a:ext cx="7848600" cy="5139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ВВЕДЕНИЕ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Глава 1. Воспитание силы у детей младшего школьного возраста с помощью спортивной борьбы .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1.1.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	</a:t>
            </a: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Возрастные особенности развития силовых качеств юных спортсменов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1.2.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	</a:t>
            </a: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Развитие мышечной силы у детей младшего школьного возраста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1.3.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	</a:t>
            </a: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Классификация упражнений по развитию силовых способностей.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Глава 2. Воспитание силы у детей младшего школьного возраста с помощью спортивной борьбы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2.1  Воспитание силовых возможностей у спортсменов-борцов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2.2. Характеристика структуры тренировочных нагрузок борцов младшего возраста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2.3.  Результаты исследования борцов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1"/>
              </a:rPr>
              <a:t>ЗАКЛЮЧЕНИЕ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2"/>
              </a:rPr>
              <a:t>СПИСОК ИСПОЛЬЗОВАННЫХ ИСТОЧНИКОВ: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95289" y="836613"/>
            <a:ext cx="6843712" cy="95410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>
              <a:tabLst>
                <a:tab pos="146050" algn="l"/>
              </a:tabLst>
              <a:defRPr/>
            </a:pPr>
            <a:r>
              <a:rPr lang="ru-RU" sz="2800" dirty="0"/>
              <a:t>исследования: воспитание силы у детей младшего школьного возраста</a:t>
            </a:r>
            <a:endParaRPr lang="ru-RU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289" y="3733801"/>
            <a:ext cx="6386511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2800" dirty="0"/>
              <a:t>воспитание силы у детей младшего школьного возраста с помощью спортивной борьбы</a:t>
            </a:r>
            <a:endParaRPr lang="ru-RU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068960"/>
            <a:ext cx="7704856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eaLnBrk="0" hangingPunct="0">
              <a:tabLst>
                <a:tab pos="146050" algn="l"/>
              </a:tabLst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Предмет исследования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1236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0"/>
            <a:ext cx="6961649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>
              <a:tabLst>
                <a:tab pos="146050" algn="l"/>
              </a:tabLst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Объект исследования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1236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5800" y="2209800"/>
            <a:ext cx="6157912" cy="206210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3200" dirty="0"/>
              <a:t>исследовать воспитание силы у детей младшего школьного возраста с помощью спортивной борьбы</a:t>
            </a:r>
            <a:endParaRPr lang="ru-RU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260648"/>
            <a:ext cx="7056784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850">
              <a:defRPr/>
            </a:pPr>
            <a:r>
              <a: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Цель работы: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/>
          <a:lstStyle/>
          <a:p>
            <a:pPr eaLnBrk="1" hangingPunct="1"/>
            <a:r>
              <a:rPr lang="ru-RU" smtClean="0"/>
              <a:t>Задачи: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447800"/>
            <a:ext cx="6705600" cy="54102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 </a:t>
            </a:r>
            <a:r>
              <a:rPr lang="ru-RU" sz="2400" dirty="0"/>
              <a:t>1) изучить теорию и практику воспитания силы у детей младшего школьного возраста с помощью спортивной борьбы</a:t>
            </a:r>
          </a:p>
          <a:p>
            <a:r>
              <a:rPr lang="ru-RU" sz="2400" dirty="0"/>
              <a:t>2) выявить возможности спортивной борьбы для воспитания силы у детей младшего школьного возраста</a:t>
            </a:r>
          </a:p>
          <a:p>
            <a:r>
              <a:rPr lang="ru-RU" sz="2400" dirty="0"/>
              <a:t>3) обобщить опыт ведущих тренеров спортивной борьбы по воспитания силы у детей младшего школьного возраста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Актуальность 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Для того, чтобы дети росли сильными и здоровыми необходимо активно вовлекать их в дополнительные занятия спортом. И здесь хорошим подспорьем могут быть занятия спортивной борьбой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9286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8266" y="2996952"/>
            <a:ext cx="8065734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Спасибо за внимание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668</TotalTime>
  <Words>256</Words>
  <Application>Microsoft Office PowerPoint</Application>
  <PresentationFormat>Экран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Wingdings 3</vt:lpstr>
      <vt:lpstr>Аспект</vt:lpstr>
      <vt:lpstr>ГБП ОУ «Калязинский колледж» ФИЗИЧЕСАЯ КУЛЬТУРА  (очное обучение)</vt:lpstr>
      <vt:lpstr>Структура</vt:lpstr>
      <vt:lpstr>Презентация PowerPoint</vt:lpstr>
      <vt:lpstr>Презентация PowerPoint</vt:lpstr>
      <vt:lpstr>Задачи:</vt:lpstr>
      <vt:lpstr>Актуальность темы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Nastya</dc:creator>
  <cp:lastModifiedBy>Пользователь Windows</cp:lastModifiedBy>
  <cp:revision>42</cp:revision>
  <cp:lastPrinted>1601-01-01T00:00:00Z</cp:lastPrinted>
  <dcterms:created xsi:type="dcterms:W3CDTF">1601-01-01T00:00:00Z</dcterms:created>
  <dcterms:modified xsi:type="dcterms:W3CDTF">2020-05-15T09:16:41Z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